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93" r:id="rId3"/>
    <p:sldId id="315" r:id="rId4"/>
    <p:sldId id="299" r:id="rId5"/>
    <p:sldId id="298" r:id="rId6"/>
    <p:sldId id="307" r:id="rId7"/>
    <p:sldId id="301" r:id="rId8"/>
    <p:sldId id="303" r:id="rId9"/>
    <p:sldId id="306" r:id="rId10"/>
    <p:sldId id="305" r:id="rId11"/>
    <p:sldId id="308" r:id="rId12"/>
    <p:sldId id="300" r:id="rId13"/>
    <p:sldId id="309" r:id="rId14"/>
    <p:sldId id="310" r:id="rId15"/>
    <p:sldId id="294" r:id="rId16"/>
    <p:sldId id="383" r:id="rId17"/>
    <p:sldId id="482" r:id="rId18"/>
    <p:sldId id="480" r:id="rId19"/>
    <p:sldId id="483" r:id="rId20"/>
    <p:sldId id="485" r:id="rId21"/>
    <p:sldId id="479" r:id="rId22"/>
    <p:sldId id="481" r:id="rId23"/>
    <p:sldId id="487" r:id="rId24"/>
    <p:sldId id="486" r:id="rId25"/>
    <p:sldId id="317" r:id="rId26"/>
    <p:sldId id="490" r:id="rId27"/>
    <p:sldId id="491" r:id="rId28"/>
    <p:sldId id="381" r:id="rId29"/>
    <p:sldId id="489" r:id="rId30"/>
    <p:sldId id="311" r:id="rId31"/>
    <p:sldId id="297" r:id="rId32"/>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pos="5472" userDrawn="1">
          <p15:clr>
            <a:srgbClr val="A4A3A4"/>
          </p15:clr>
        </p15:guide>
        <p15:guide id="4" orient="horz" pos="960" userDrawn="1">
          <p15:clr>
            <a:srgbClr val="A4A3A4"/>
          </p15:clr>
        </p15:guide>
        <p15:guide id="5" pos="2880" userDrawn="1">
          <p15:clr>
            <a:srgbClr val="A4A3A4"/>
          </p15:clr>
        </p15:guide>
        <p15:guide id="6" orient="horz" pos="172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A0ACA4"/>
    <a:srgbClr val="DCCFA5"/>
    <a:srgbClr val="2A6D3A"/>
    <a:srgbClr val="FF0000"/>
    <a:srgbClr val="996600"/>
    <a:srgbClr val="7E8E83"/>
    <a:srgbClr val="0000FF"/>
    <a:srgbClr val="495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02" autoAdjust="0"/>
    <p:restoredTop sz="93602" autoAdjust="0"/>
  </p:normalViewPr>
  <p:slideViewPr>
    <p:cSldViewPr>
      <p:cViewPr>
        <p:scale>
          <a:sx n="115" d="100"/>
          <a:sy n="115" d="100"/>
        </p:scale>
        <p:origin x="2208" y="928"/>
      </p:cViewPr>
      <p:guideLst>
        <p:guide orient="horz" pos="2160"/>
        <p:guide pos="288"/>
        <p:guide pos="5472"/>
        <p:guide orient="horz" pos="960"/>
        <p:guide pos="2880"/>
        <p:guide orient="horz" pos="17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5" Type="http://schemas.openxmlformats.org/officeDocument/2006/relationships/image" Target="../media/image13.emf"/><Relationship Id="rId4"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322470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1907316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89756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23</a:t>
            </a:fld>
            <a:endParaRPr lang="en-US" dirty="0"/>
          </a:p>
        </p:txBody>
      </p:sp>
    </p:spTree>
    <p:extLst>
      <p:ext uri="{BB962C8B-B14F-4D97-AF65-F5344CB8AC3E}">
        <p14:creationId xmlns:p14="http://schemas.microsoft.com/office/powerpoint/2010/main" val="329252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24</a:t>
            </a:fld>
            <a:endParaRPr lang="en-US" dirty="0"/>
          </a:p>
        </p:txBody>
      </p:sp>
    </p:spTree>
    <p:extLst>
      <p:ext uri="{BB962C8B-B14F-4D97-AF65-F5344CB8AC3E}">
        <p14:creationId xmlns:p14="http://schemas.microsoft.com/office/powerpoint/2010/main" val="3663572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25</a:t>
            </a:fld>
            <a:endParaRPr lang="en-US" dirty="0"/>
          </a:p>
        </p:txBody>
      </p:sp>
    </p:spTree>
    <p:extLst>
      <p:ext uri="{BB962C8B-B14F-4D97-AF65-F5344CB8AC3E}">
        <p14:creationId xmlns:p14="http://schemas.microsoft.com/office/powerpoint/2010/main" val="2053758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26</a:t>
            </a:fld>
            <a:endParaRPr lang="en-US" dirty="0"/>
          </a:p>
        </p:txBody>
      </p:sp>
    </p:spTree>
    <p:extLst>
      <p:ext uri="{BB962C8B-B14F-4D97-AF65-F5344CB8AC3E}">
        <p14:creationId xmlns:p14="http://schemas.microsoft.com/office/powerpoint/2010/main" val="233332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27</a:t>
            </a:fld>
            <a:endParaRPr lang="en-US" dirty="0"/>
          </a:p>
        </p:txBody>
      </p:sp>
    </p:spTree>
    <p:extLst>
      <p:ext uri="{BB962C8B-B14F-4D97-AF65-F5344CB8AC3E}">
        <p14:creationId xmlns:p14="http://schemas.microsoft.com/office/powerpoint/2010/main" val="296976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29</a:t>
            </a:fld>
            <a:endParaRPr lang="en-US" dirty="0"/>
          </a:p>
        </p:txBody>
      </p:sp>
    </p:spTree>
    <p:extLst>
      <p:ext uri="{BB962C8B-B14F-4D97-AF65-F5344CB8AC3E}">
        <p14:creationId xmlns:p14="http://schemas.microsoft.com/office/powerpoint/2010/main" val="36806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30</a:t>
            </a:fld>
            <a:endParaRPr lang="en-US" dirty="0"/>
          </a:p>
        </p:txBody>
      </p:sp>
    </p:spTree>
    <p:extLst>
      <p:ext uri="{BB962C8B-B14F-4D97-AF65-F5344CB8AC3E}">
        <p14:creationId xmlns:p14="http://schemas.microsoft.com/office/powerpoint/2010/main" val="157328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31</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123736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73979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154778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1203658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928241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FY22</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12"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emf"/><Relationship Id="rId11" Type="http://schemas.openxmlformats.org/officeDocument/2006/relationships/package" Target="../embeddings/Microsoft_Visio_Drawing5.vsdx"/><Relationship Id="rId5" Type="http://schemas.openxmlformats.org/officeDocument/2006/relationships/package" Target="../embeddings/Microsoft_Visio_Drawing2.vsdx"/><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package" Target="../embeddings/Microsoft_Visio_Drawing4.vsdx"/></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EnvironmentalSystems/CE-QUAL-W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ww.ce.pdx.edu/w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137337" y="1633420"/>
            <a:ext cx="8869326" cy="4539704"/>
          </a:xfrm>
          <a:prstGeom prst="rect">
            <a:avLst/>
          </a:prstGeom>
          <a:noFill/>
          <a:ln w="9525">
            <a:noFill/>
            <a:miter lim="800000"/>
            <a:headEnd/>
            <a:tailEnd/>
          </a:ln>
        </p:spPr>
        <p:txBody>
          <a:bodyPr wrap="square">
            <a:spAutoFit/>
          </a:bodyPr>
          <a:lstStyle/>
          <a:p>
            <a:pPr>
              <a:spcBef>
                <a:spcPct val="50000"/>
              </a:spcBef>
              <a:spcAft>
                <a:spcPts val="600"/>
              </a:spcAft>
            </a:pPr>
            <a:r>
              <a:rPr lang="en-US" sz="1600" b="1" dirty="0">
                <a:cs typeface="Arial" charset="0"/>
              </a:rPr>
              <a:t>PDT Lead: </a:t>
            </a:r>
            <a:r>
              <a:rPr lang="en-US" sz="1400" dirty="0">
                <a:cs typeface="Arial" charset="0"/>
              </a:rPr>
              <a:t>Todd Steissberg (ERDC)</a:t>
            </a:r>
          </a:p>
          <a:p>
            <a:pPr lvl="0">
              <a:spcAft>
                <a:spcPts val="600"/>
              </a:spcAft>
            </a:pPr>
            <a:r>
              <a:rPr lang="en-US" sz="1600" b="1" dirty="0">
                <a:cs typeface="Arial" charset="0"/>
              </a:rPr>
              <a:t>Product Development Team: </a:t>
            </a:r>
          </a:p>
          <a:p>
            <a:pPr marL="742950" lvl="1" indent="-285750">
              <a:spcAft>
                <a:spcPts val="600"/>
              </a:spcAft>
              <a:buFont typeface="Arial" panose="020B0604020202020204" pitchFamily="34" charset="0"/>
              <a:buChar char="•"/>
            </a:pPr>
            <a:r>
              <a:rPr lang="en-US" sz="1600" dirty="0"/>
              <a:t>Zhonglong Zhang (PSU)</a:t>
            </a:r>
          </a:p>
          <a:p>
            <a:pPr marL="742950" lvl="1" indent="-285750">
              <a:spcAft>
                <a:spcPts val="600"/>
              </a:spcAft>
              <a:buFont typeface="Arial" panose="020B0604020202020204" pitchFamily="34" charset="0"/>
              <a:buChar char="•"/>
            </a:pPr>
            <a:r>
              <a:rPr lang="en-US" sz="1600" dirty="0"/>
              <a:t>Scott Wells (PSU)</a:t>
            </a:r>
          </a:p>
          <a:p>
            <a:pPr marL="742950" lvl="1" indent="-285750">
              <a:spcAft>
                <a:spcPts val="600"/>
              </a:spcAft>
              <a:buFont typeface="Arial" panose="020B0604020202020204" pitchFamily="34" charset="0"/>
              <a:buChar char="•"/>
            </a:pPr>
            <a:r>
              <a:rPr lang="en-US" sz="1600" dirty="0"/>
              <a:t>John Kucharski (ERDC)</a:t>
            </a:r>
          </a:p>
          <a:p>
            <a:pPr marL="742950" lvl="1" indent="-285750">
              <a:spcAft>
                <a:spcPts val="600"/>
              </a:spcAft>
              <a:buFont typeface="Arial" panose="020B0604020202020204" pitchFamily="34" charset="0"/>
              <a:buChar char="•"/>
            </a:pPr>
            <a:r>
              <a:rPr lang="en-US" sz="1600" dirty="0"/>
              <a:t>Billy Johnson (ERDC)</a:t>
            </a:r>
          </a:p>
          <a:p>
            <a:pPr marL="742950" lvl="1" indent="-285750">
              <a:spcAft>
                <a:spcPts val="600"/>
              </a:spcAft>
              <a:buFont typeface="Arial" panose="020B0604020202020204" pitchFamily="34" charset="0"/>
              <a:buChar char="•"/>
            </a:pPr>
            <a:r>
              <a:rPr lang="en-US" sz="1600" dirty="0"/>
              <a:t>Barry Bunch (ERDC)</a:t>
            </a:r>
          </a:p>
          <a:p>
            <a:pPr lvl="0">
              <a:spcAft>
                <a:spcPts val="600"/>
              </a:spcAft>
            </a:pPr>
            <a:r>
              <a:rPr lang="en-US" sz="1600" b="1" dirty="0">
                <a:cs typeface="Arial" charset="0"/>
              </a:rPr>
              <a:t>Corps District Collaboration:</a:t>
            </a:r>
          </a:p>
          <a:p>
            <a:pPr marL="800100" lvl="1" indent="-342900">
              <a:spcAft>
                <a:spcPts val="600"/>
              </a:spcAft>
              <a:buFont typeface="Arial" panose="020B0604020202020204" pitchFamily="34" charset="0"/>
              <a:buChar char="•"/>
            </a:pPr>
            <a:r>
              <a:rPr lang="en-US" sz="1600" dirty="0"/>
              <a:t>Brian Zettle (Mobile District, CoP Lead)</a:t>
            </a:r>
          </a:p>
          <a:p>
            <a:pPr marL="800100" lvl="1" indent="-342900">
              <a:spcAft>
                <a:spcPts val="600"/>
              </a:spcAft>
              <a:buFont typeface="Arial" panose="020B0604020202020204" pitchFamily="34" charset="0"/>
              <a:buChar char="•"/>
            </a:pPr>
            <a:r>
              <a:rPr lang="en-US" sz="1600" dirty="0"/>
              <a:t>Kathryn Tackley (Portland District)</a:t>
            </a:r>
          </a:p>
          <a:p>
            <a:pPr marL="800100" lvl="1" indent="-342900">
              <a:spcAft>
                <a:spcPts val="600"/>
              </a:spcAft>
              <a:buFont typeface="Arial" panose="020B0604020202020204" pitchFamily="34" charset="0"/>
              <a:buChar char="•"/>
            </a:pPr>
            <a:r>
              <a:rPr lang="en-US" sz="1600" dirty="0"/>
              <a:t>Dan Turner (Northwest Division)</a:t>
            </a:r>
          </a:p>
          <a:p>
            <a:pPr marL="800100" lvl="1" indent="-342900">
              <a:spcAft>
                <a:spcPts val="600"/>
              </a:spcAft>
              <a:buFont typeface="Arial" panose="020B0604020202020204" pitchFamily="34" charset="0"/>
              <a:buChar char="•"/>
            </a:pPr>
            <a:r>
              <a:rPr lang="en-US" sz="1600" dirty="0"/>
              <a:t>J. J. Baum (Sacramento District)</a:t>
            </a:r>
          </a:p>
          <a:p>
            <a:pPr marL="800100" lvl="1" indent="-342900">
              <a:spcAft>
                <a:spcPts val="600"/>
              </a:spcAft>
              <a:buFont typeface="Arial" panose="020B0604020202020204" pitchFamily="34" charset="0"/>
              <a:buChar char="•"/>
            </a:pPr>
            <a:r>
              <a:rPr lang="en-US" sz="1600" dirty="0"/>
              <a:t>Laurel Hamilton (Omaha District)</a:t>
            </a:r>
          </a:p>
          <a:p>
            <a:pPr marL="800100" lvl="1" indent="-342900">
              <a:spcAft>
                <a:spcPts val="600"/>
              </a:spcAft>
              <a:buFont typeface="Arial" panose="020B0604020202020204" pitchFamily="34" charset="0"/>
              <a:buChar char="•"/>
            </a:pPr>
            <a:r>
              <a:rPr lang="en-US" sz="1600" dirty="0"/>
              <a:t>Jim Noren (St. Paul District)</a:t>
            </a:r>
          </a:p>
        </p:txBody>
      </p:sp>
      <p:sp>
        <p:nvSpPr>
          <p:cNvPr id="140318" name="Text Box 30"/>
          <p:cNvSpPr txBox="1">
            <a:spLocks noChangeArrowheads="1"/>
          </p:cNvSpPr>
          <p:nvPr/>
        </p:nvSpPr>
        <p:spPr bwMode="auto">
          <a:xfrm>
            <a:off x="1447800" y="168733"/>
            <a:ext cx="5867400" cy="914400"/>
          </a:xfrm>
          <a:prstGeom prst="rect">
            <a:avLst/>
          </a:prstGeom>
          <a:noFill/>
          <a:ln w="9525">
            <a:noFill/>
            <a:miter lim="800000"/>
            <a:headEnd/>
            <a:tailEnd/>
          </a:ln>
          <a:effectLst/>
        </p:spPr>
        <p:txBody>
          <a:bodyPr anchor="ctr"/>
          <a:lstStyle/>
          <a:p>
            <a:pPr algn="ctr">
              <a:spcBef>
                <a:spcPts val="0"/>
              </a:spcBef>
              <a:defRPr/>
            </a:pPr>
            <a:r>
              <a:rPr lang="en-US" sz="1800" b="1" dirty="0"/>
              <a:t>Development of New Capabilities and Enhancements to the USACE Two-Dimensional Reservoir Water Quality Model (CE-QUAL-W2)</a:t>
            </a:r>
            <a:r>
              <a:rPr lang="en-US" sz="2400" b="1" dirty="0"/>
              <a:t> </a:t>
            </a:r>
            <a:endParaRPr lang="en-US" sz="2400" b="1" dirty="0">
              <a:effectLst>
                <a:outerShdw blurRad="38100" dist="38100" dir="2700000" algn="tl">
                  <a:srgbClr val="C0C0C0"/>
                </a:outerShdw>
              </a:effectLst>
              <a:latin typeface="Arial" pitchFamily="34" charset="0"/>
              <a:cs typeface="Arial" pitchFamily="34" charset="0"/>
            </a:endParaRPr>
          </a:p>
        </p:txBody>
      </p:sp>
      <p:pic>
        <p:nvPicPr>
          <p:cNvPr id="4" name="Picture 3">
            <a:extLst>
              <a:ext uri="{FF2B5EF4-FFF2-40B4-BE49-F238E27FC236}">
                <a16:creationId xmlns:a16="http://schemas.microsoft.com/office/drawing/2014/main" id="{106608D3-8D47-AF41-8E7A-EEA5C58930B0}"/>
              </a:ext>
            </a:extLst>
          </p:cNvPr>
          <p:cNvPicPr>
            <a:picLocks noChangeAspect="1"/>
          </p:cNvPicPr>
          <p:nvPr/>
        </p:nvPicPr>
        <p:blipFill>
          <a:blip r:embed="rId3"/>
          <a:stretch>
            <a:fillRect/>
          </a:stretch>
        </p:blipFill>
        <p:spPr>
          <a:xfrm>
            <a:off x="4611872" y="1633420"/>
            <a:ext cx="4419600" cy="45397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304800" y="2057400"/>
            <a:ext cx="8382000" cy="4268117"/>
          </a:xfrm>
          <a:noFill/>
        </p:spPr>
        <p:txBody>
          <a:bodyPr wrap="square">
            <a:spAutoFit/>
          </a:bodyPr>
          <a:lstStyle/>
          <a:p>
            <a:r>
              <a:rPr lang="en-US" sz="1800" dirty="0">
                <a:latin typeface="Arial" panose="020B0604020202020204" pitchFamily="34" charset="0"/>
                <a:cs typeface="Arial" panose="020B0604020202020204" pitchFamily="34" charset="0"/>
              </a:rPr>
              <a:t>Decouple water quality component from hydrodynamics in W2 in cases where the water quality state variable does not impact hydrodynamics, thereby increasing computational efficiency</a:t>
            </a:r>
          </a:p>
          <a:p>
            <a:pPr lvl="1"/>
            <a:r>
              <a:rPr lang="en-US" sz="1800" dirty="0">
                <a:latin typeface="Arial" panose="020B0604020202020204" pitchFamily="34" charset="0"/>
                <a:cs typeface="Arial" panose="020B0604020202020204" pitchFamily="34" charset="0"/>
              </a:rPr>
              <a:t>Run hydrodynamic simulations for a prescribed period, store output, and use data as input for multiple water quality simulations</a:t>
            </a:r>
          </a:p>
          <a:p>
            <a:pPr lvl="1"/>
            <a:r>
              <a:rPr lang="en-US" sz="1800" dirty="0">
                <a:latin typeface="Arial" panose="020B0604020202020204" pitchFamily="34" charset="0"/>
                <a:cs typeface="Arial" panose="020B0604020202020204" pitchFamily="34" charset="0"/>
              </a:rPr>
              <a:t>Implement a simultaneous equation solution of the water surface in all branches for the updated model, enhancing hydrodynamic stability of riverine segments</a:t>
            </a:r>
          </a:p>
          <a:p>
            <a:pPr lvl="1"/>
            <a:r>
              <a:rPr lang="en-US" sz="1800" dirty="0">
                <a:latin typeface="Arial" panose="020B0604020202020204" pitchFamily="34" charset="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r>
              <a:rPr lang="en-US" sz="1800" dirty="0">
                <a:latin typeface="Arial" panose="020B0604020202020204" pitchFamily="34" charset="0"/>
                <a:cs typeface="Arial" panose="020B0604020202020204" pitchFamily="34" charset="0"/>
              </a:rPr>
              <a:t>Evaluate using multi-core processing capability with numerical precision of simulations vs. fast code execution</a:t>
            </a: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6136"/>
            <a:ext cx="8534400" cy="707886"/>
          </a:xfrm>
          <a:prstGeom prst="rect">
            <a:avLst/>
          </a:prstGeom>
          <a:noFill/>
        </p:spPr>
        <p:txBody>
          <a:bodyPr wrap="square" rtlCol="0">
            <a:spAutoFit/>
          </a:bodyPr>
          <a:lstStyle/>
          <a:p>
            <a:r>
              <a:rPr lang="en-US" b="1" i="1" dirty="0"/>
              <a:t>Task 5: Upgrade Hydrodynamic &amp; Water Quality Computation Engine</a:t>
            </a:r>
          </a:p>
          <a:p>
            <a:endParaRPr lang="en-US" b="1" dirty="0"/>
          </a:p>
        </p:txBody>
      </p:sp>
    </p:spTree>
    <p:extLst>
      <p:ext uri="{BB962C8B-B14F-4D97-AF65-F5344CB8AC3E}">
        <p14:creationId xmlns:p14="http://schemas.microsoft.com/office/powerpoint/2010/main" val="3587020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186535"/>
          </a:xfrm>
          <a:noFill/>
        </p:spPr>
        <p:txBody>
          <a:bodyPr/>
          <a:lstStyle/>
          <a:p>
            <a:r>
              <a:rPr lang="en-US" sz="2000" dirty="0">
                <a:latin typeface="Arial" panose="020B0604020202020204" pitchFamily="34" charset="0"/>
                <a:cs typeface="Arial" panose="020B0604020202020204" pitchFamily="34" charset="0"/>
              </a:rPr>
              <a:t>Prepare and post final release version of </a:t>
            </a:r>
            <a:r>
              <a:rPr lang="en-US" sz="2000" b="1" dirty="0">
                <a:latin typeface="Arial" panose="020B0604020202020204" pitchFamily="34" charset="0"/>
                <a:cs typeface="Arial" panose="020B0604020202020204" pitchFamily="34" charset="0"/>
              </a:rPr>
              <a:t>CE-QUAL-W2 </a:t>
            </a:r>
            <a:r>
              <a:rPr lang="en-US" sz="2000" dirty="0">
                <a:latin typeface="Arial" panose="020B0604020202020204" pitchFamily="34" charset="0"/>
                <a:cs typeface="Arial" panose="020B0604020202020204" pitchFamily="34" charset="0"/>
              </a:rPr>
              <a:t>Version 5.0 to the ERDC website for release</a:t>
            </a:r>
          </a:p>
          <a:p>
            <a:pPr lvl="1"/>
            <a:r>
              <a:rPr lang="en-US" dirty="0">
                <a:latin typeface="Arial" panose="020B0604020202020204" pitchFamily="34" charset="0"/>
                <a:cs typeface="Arial" panose="020B0604020202020204" pitchFamily="34" charset="0"/>
              </a:rPr>
              <a:t>Conduct a case study demonstrating all capabilities included in the final release version of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and document in a technical note</a:t>
            </a:r>
          </a:p>
          <a:p>
            <a:pPr lvl="1"/>
            <a:r>
              <a:rPr lang="en-US" dirty="0">
                <a:latin typeface="Arial" panose="020B0604020202020204" pitchFamily="34" charset="0"/>
                <a:cs typeface="Arial" panose="020B0604020202020204" pitchFamily="34" charset="0"/>
              </a:rPr>
              <a:t>Post updated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Technical Reference Manual and User’s Manual to ERDC’s web site</a:t>
            </a:r>
          </a:p>
          <a:p>
            <a:pPr lvl="1"/>
            <a:r>
              <a:rPr lang="en-US" dirty="0">
                <a:latin typeface="Arial" panose="020B0604020202020204" pitchFamily="34" charset="0"/>
                <a:cs typeface="Arial" panose="020B0604020202020204" pitchFamily="34" charset="0"/>
              </a:rPr>
              <a:t>Prepare a final webinar using the case study and present to USACE District and Division staff, including water quality modelers and managers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6- CE-QUAL-W2 v5.0 final version with documentation </a:t>
            </a:r>
          </a:p>
        </p:txBody>
      </p:sp>
    </p:spTree>
    <p:extLst>
      <p:ext uri="{BB962C8B-B14F-4D97-AF65-F5344CB8AC3E}">
        <p14:creationId xmlns:p14="http://schemas.microsoft.com/office/powerpoint/2010/main" val="116063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495300" y="16764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Project</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Planning</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Team meetings &amp; conference calls</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Reporting</a:t>
            </a:r>
            <a:r>
              <a:rPr lang="en-US" kern="1200" dirty="0">
                <a:solidFill>
                  <a:sysClr val="windowText" lastClr="000000"/>
                </a:solidFill>
                <a:latin typeface="Arial" pitchFamily="34" charset="0"/>
                <a:cs typeface="Arial" pitchFamily="34" charset="0"/>
              </a:rPr>
              <a:t>  </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Field</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Work</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Coordination</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Coordination with NWD (Kathryn Tackley, Dan Turner, Alexis Mills, and Norm Buccola)</a:t>
            </a:r>
          </a:p>
        </p:txBody>
      </p:sp>
    </p:spTree>
    <p:extLst>
      <p:ext uri="{BB962C8B-B14F-4D97-AF65-F5344CB8AC3E}">
        <p14:creationId xmlns:p14="http://schemas.microsoft.com/office/powerpoint/2010/main" val="91158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059600"/>
              </p:ext>
            </p:extLst>
          </p:nvPr>
        </p:nvGraphicFramePr>
        <p:xfrm>
          <a:off x="304800" y="1524000"/>
          <a:ext cx="8458200" cy="3952240"/>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1346484">
                  <a:extLst>
                    <a:ext uri="{9D8B030D-6E8A-4147-A177-3AD203B41FA5}">
                      <a16:colId xmlns:a16="http://schemas.microsoft.com/office/drawing/2014/main" val="20001"/>
                    </a:ext>
                  </a:extLst>
                </a:gridCol>
                <a:gridCol w="1592111">
                  <a:extLst>
                    <a:ext uri="{9D8B030D-6E8A-4147-A177-3AD203B41FA5}">
                      <a16:colId xmlns:a16="http://schemas.microsoft.com/office/drawing/2014/main" val="20002"/>
                    </a:ext>
                  </a:extLst>
                </a:gridCol>
                <a:gridCol w="1481005">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1.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4.3</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2.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Alpha</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r>
                        <a:rPr lang="en-US" dirty="0">
                          <a:latin typeface="Arial" panose="020B0604020202020204" pitchFamily="34" charset="0"/>
                          <a:cs typeface="Arial" panose="020B0604020202020204" pitchFamily="34" charset="0"/>
                        </a:rPr>
                        <a:t>3a. Python Framework</a:t>
                      </a:r>
                    </a:p>
                    <a:p>
                      <a:r>
                        <a:rPr lang="en-US" dirty="0">
                          <a:latin typeface="Arial" panose="020B0604020202020204" pitchFamily="34" charset="0"/>
                          <a:cs typeface="Arial" panose="020B0604020202020204" pitchFamily="34" charset="0"/>
                        </a:rPr>
                        <a:t>3b. Prototype Jupyter Notebook</a:t>
                      </a:r>
                    </a:p>
                    <a:p>
                      <a:r>
                        <a:rPr lang="en-US" dirty="0">
                          <a:latin typeface="Arial" panose="020B0604020202020204" pitchFamily="34" charset="0"/>
                          <a:cs typeface="Arial" panose="020B0604020202020204" pitchFamily="34" charset="0"/>
                        </a:rPr>
                        <a:t>3c. Plotting Capability</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tc>
                  <a:txBody>
                    <a:bodyPr/>
                    <a:lstStyle/>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5"/>
                  </a:ext>
                </a:extLst>
              </a:tr>
              <a:tr h="370840">
                <a:tc>
                  <a:txBody>
                    <a:bodyPr/>
                    <a:lstStyle/>
                    <a:p>
                      <a:pPr lvl="1" indent="-457200"/>
                      <a:r>
                        <a:rPr lang="en-US" dirty="0">
                          <a:latin typeface="Arial" panose="020B0604020202020204" pitchFamily="34" charset="0"/>
                          <a:cs typeface="Arial" panose="020B0604020202020204" pitchFamily="34" charset="0"/>
                        </a:rPr>
                        <a:t>4.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Operations     Capability</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Q4/FY21</a:t>
                      </a: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457200" y="5822345"/>
            <a:ext cx="6858000" cy="369332"/>
          </a:xfrm>
          <a:prstGeom prst="rect">
            <a:avLst/>
          </a:prstGeom>
          <a:noFill/>
        </p:spPr>
        <p:txBody>
          <a:bodyPr wrap="square" rtlCol="0">
            <a:spAutoFit/>
          </a:bodyPr>
          <a:lstStyle/>
          <a:p>
            <a:r>
              <a:rPr lang="en-US" sz="1800" baseline="30000" dirty="0"/>
              <a:t>1</a:t>
            </a:r>
            <a:r>
              <a:rPr lang="en-US" sz="1800" dirty="0"/>
              <a:t> As per work unit documentation</a:t>
            </a:r>
          </a:p>
        </p:txBody>
      </p:sp>
    </p:spTree>
    <p:extLst>
      <p:ext uri="{BB962C8B-B14F-4D97-AF65-F5344CB8AC3E}">
        <p14:creationId xmlns:p14="http://schemas.microsoft.com/office/powerpoint/2010/main" val="284243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35823011"/>
              </p:ext>
            </p:extLst>
          </p:nvPr>
        </p:nvGraphicFramePr>
        <p:xfrm>
          <a:off x="457200" y="1536469"/>
          <a:ext cx="8229600" cy="376428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5.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Beta</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tc>
                  <a:txBody>
                    <a:bodyPr/>
                    <a:lstStyle/>
                    <a:p>
                      <a:pPr algn="ctr"/>
                      <a:r>
                        <a:rPr lang="en-US" dirty="0">
                          <a:latin typeface="Arial" panose="020B0604020202020204" pitchFamily="34" charset="0"/>
                          <a:cs typeface="Arial" panose="020B0604020202020204" pitchFamily="34" charset="0"/>
                        </a:rPr>
                        <a:t>0</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6a. </a:t>
                      </a:r>
                      <a:r>
                        <a:rPr lang="en-US" b="1" dirty="0">
                          <a:latin typeface="Arial" panose="020B0604020202020204" pitchFamily="34" charset="0"/>
                          <a:cs typeface="Arial" panose="020B0604020202020204" pitchFamily="34" charset="0"/>
                        </a:rPr>
                        <a:t>CE-QUAL-W2 </a:t>
                      </a:r>
                      <a:r>
                        <a:rPr lang="en-US" dirty="0">
                          <a:latin typeface="Arial" panose="020B0604020202020204" pitchFamily="34" charset="0"/>
                          <a:cs typeface="Arial" panose="020B0604020202020204" pitchFamily="34" charset="0"/>
                        </a:rPr>
                        <a:t>Version 5.0 Final </a:t>
                      </a:r>
                    </a:p>
                    <a:p>
                      <a:r>
                        <a:rPr lang="en-US" dirty="0">
                          <a:latin typeface="Arial" panose="020B0604020202020204" pitchFamily="34" charset="0"/>
                          <a:cs typeface="Arial" panose="020B0604020202020204" pitchFamily="34" charset="0"/>
                        </a:rPr>
                        <a:t>6b. User Manual </a:t>
                      </a:r>
                    </a:p>
                    <a:p>
                      <a:r>
                        <a:rPr lang="en-US" dirty="0">
                          <a:latin typeface="Arial" panose="020B0604020202020204" pitchFamily="34" charset="0"/>
                          <a:cs typeface="Arial" panose="020B0604020202020204" pitchFamily="34" charset="0"/>
                        </a:rPr>
                        <a:t>6c. Technical Reference Manual </a:t>
                      </a:r>
                    </a:p>
                    <a:p>
                      <a:r>
                        <a:rPr lang="en-US" dirty="0">
                          <a:latin typeface="Arial" panose="020B0604020202020204" pitchFamily="34" charset="0"/>
                          <a:cs typeface="Arial" panose="020B0604020202020204" pitchFamily="34" charset="0"/>
                        </a:rPr>
                        <a:t>6d. Webinar </a:t>
                      </a:r>
                    </a:p>
                    <a:p>
                      <a:r>
                        <a:rPr lang="en-US" dirty="0">
                          <a:latin typeface="Arial" panose="020B0604020202020204" pitchFamily="34" charset="0"/>
                          <a:cs typeface="Arial" panose="020B0604020202020204" pitchFamily="34" charset="0"/>
                        </a:rPr>
                        <a:t>6e. Technical Note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457200" y="6019800"/>
            <a:ext cx="6858000" cy="338554"/>
          </a:xfrm>
          <a:prstGeom prst="rect">
            <a:avLst/>
          </a:prstGeom>
          <a:noFill/>
        </p:spPr>
        <p:txBody>
          <a:bodyPr wrap="square" rtlCol="0">
            <a:spAutoFit/>
          </a:bodyPr>
          <a:lstStyle/>
          <a:p>
            <a:r>
              <a:rPr lang="en-US" sz="1600" baseline="30000" dirty="0"/>
              <a:t>1</a:t>
            </a:r>
            <a:r>
              <a:rPr lang="en-US" sz="1600" dirty="0"/>
              <a:t> As per work unit documentation</a:t>
            </a:r>
          </a:p>
        </p:txBody>
      </p:sp>
    </p:spTree>
    <p:extLst>
      <p:ext uri="{BB962C8B-B14F-4D97-AF65-F5344CB8AC3E}">
        <p14:creationId xmlns:p14="http://schemas.microsoft.com/office/powerpoint/2010/main" val="4252965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2560025201"/>
              </p:ext>
            </p:extLst>
          </p:nvPr>
        </p:nvGraphicFramePr>
        <p:xfrm>
          <a:off x="462742" y="1528156"/>
          <a:ext cx="8229600" cy="2240280"/>
        </p:xfrm>
        <a:graphic>
          <a:graphicData uri="http://schemas.openxmlformats.org/drawingml/2006/table">
            <a:tbl>
              <a:tblPr firstRow="1" bandRow="1">
                <a:tableStyleId>{5C22544A-7EE6-4342-B048-85BDC9FD1C3A}</a:tableStyleId>
              </a:tblPr>
              <a:tblGrid>
                <a:gridCol w="6972938">
                  <a:extLst>
                    <a:ext uri="{9D8B030D-6E8A-4147-A177-3AD203B41FA5}">
                      <a16:colId xmlns:a16="http://schemas.microsoft.com/office/drawing/2014/main" val="20000"/>
                    </a:ext>
                  </a:extLst>
                </a:gridCol>
                <a:gridCol w="1256662">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b="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342900" marR="0" lvl="0" indent="-342900" algn="l" defTabSz="914400" rtl="0" eaLnBrk="1" fontAlgn="auto" latinLnBrk="0" hangingPunct="1">
                        <a:lnSpc>
                          <a:spcPct val="100000"/>
                        </a:lnSpc>
                        <a:spcBef>
                          <a:spcPts val="0"/>
                        </a:spcBef>
                        <a:spcAft>
                          <a:spcPts val="12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Recruited computer scientist at EL-EPW in FY21</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New features presented at National Conference for Ecosystem Restoration (NCER), July 2021</a:t>
                      </a:r>
                    </a:p>
                  </a:txBody>
                  <a:tcPr>
                    <a:noFill/>
                  </a:tcPr>
                </a:tc>
                <a:tc>
                  <a:txBody>
                    <a:bodyPr/>
                    <a:lstStyle/>
                    <a:p>
                      <a:pPr algn="ctr">
                        <a:spcAft>
                          <a:spcPts val="1200"/>
                        </a:spcAft>
                      </a:pPr>
                      <a:r>
                        <a:rPr lang="en-US" dirty="0">
                          <a:solidFill>
                            <a:srgbClr val="00B050"/>
                          </a:solidFill>
                          <a:latin typeface="Arial" panose="020B0604020202020204" pitchFamily="34" charset="0"/>
                          <a:cs typeface="Arial" panose="020B0604020202020204" pitchFamily="34" charset="0"/>
                        </a:rPr>
                        <a:t>Q3/FY20</a:t>
                      </a:r>
                    </a:p>
                    <a:p>
                      <a:pPr algn="ctr"/>
                      <a:r>
                        <a:rPr lang="en-US" dirty="0">
                          <a:solidFill>
                            <a:srgbClr val="00B050"/>
                          </a:solidFill>
                          <a:latin typeface="Arial" panose="020B0604020202020204" pitchFamily="34" charset="0"/>
                          <a:cs typeface="Arial" panose="020B0604020202020204" pitchFamily="34" charset="0"/>
                        </a:rPr>
                        <a:t>Q4/FY21</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13D37E6E-6535-44E1-AACC-41FF0ED203D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D7DCEF15-7836-44FC-96B1-79BCE88A2D20}"/>
              </a:ext>
            </a:extLst>
          </p:cNvPr>
          <p:cNvGraphicFramePr>
            <a:graphicFrameLocks noChangeAspect="1"/>
          </p:cNvGraphicFramePr>
          <p:nvPr>
            <p:extLst>
              <p:ext uri="{D42A27DB-BD31-4B8C-83A1-F6EECF244321}">
                <p14:modId xmlns:p14="http://schemas.microsoft.com/office/powerpoint/2010/main" val="1095390031"/>
              </p:ext>
            </p:extLst>
          </p:nvPr>
        </p:nvGraphicFramePr>
        <p:xfrm>
          <a:off x="174150" y="1530143"/>
          <a:ext cx="8795700" cy="4483823"/>
        </p:xfrm>
        <a:graphic>
          <a:graphicData uri="http://schemas.openxmlformats.org/presentationml/2006/ole">
            <mc:AlternateContent xmlns:mc="http://schemas.openxmlformats.org/markup-compatibility/2006">
              <mc:Choice xmlns:v="urn:schemas-microsoft-com:vml" Requires="v">
                <p:oleObj spid="_x0000_s1099" name="Visio" r:id="rId3" imgW="8477223" imgH="4324336" progId="Visio.Drawing.15">
                  <p:embed/>
                </p:oleObj>
              </mc:Choice>
              <mc:Fallback>
                <p:oleObj name="Visio" r:id="rId3" imgW="8477223" imgH="4324336" progId="Visio.Drawing.15">
                  <p:embed/>
                  <p:pic>
                    <p:nvPicPr>
                      <p:cNvPr id="4" name="Object 3">
                        <a:extLst>
                          <a:ext uri="{FF2B5EF4-FFF2-40B4-BE49-F238E27FC236}">
                            <a16:creationId xmlns:a16="http://schemas.microsoft.com/office/drawing/2014/main" id="{D7DCEF15-7836-44FC-96B1-79BCE88A2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50" y="1530143"/>
                        <a:ext cx="8795700" cy="4483823"/>
                      </a:xfrm>
                      <a:prstGeom prst="rect">
                        <a:avLst/>
                      </a:prstGeom>
                      <a:solidFill>
                        <a:schemeClr val="accent1">
                          <a:lumMod val="20000"/>
                          <a:lumOff val="80000"/>
                        </a:schemeClr>
                      </a:solidFill>
                    </p:spPr>
                  </p:pic>
                </p:oleObj>
              </mc:Fallback>
            </mc:AlternateContent>
          </a:graphicData>
        </a:graphic>
      </p:graphicFrame>
      <p:sp>
        <p:nvSpPr>
          <p:cNvPr id="5" name="TextBox 4">
            <a:extLst>
              <a:ext uri="{FF2B5EF4-FFF2-40B4-BE49-F238E27FC236}">
                <a16:creationId xmlns:a16="http://schemas.microsoft.com/office/drawing/2014/main" id="{70618D83-883B-4F42-8C54-566A8D325E01}"/>
              </a:ext>
            </a:extLst>
          </p:cNvPr>
          <p:cNvSpPr txBox="1"/>
          <p:nvPr/>
        </p:nvSpPr>
        <p:spPr>
          <a:xfrm>
            <a:off x="6709651" y="1545502"/>
            <a:ext cx="1534886" cy="1384995"/>
          </a:xfrm>
          <a:prstGeom prst="rect">
            <a:avLst/>
          </a:prstGeom>
          <a:solidFill>
            <a:srgbClr val="92D050"/>
          </a:solidFill>
        </p:spPr>
        <p:txBody>
          <a:bodyPr wrap="square" rtlCol="0">
            <a:spAutoFit/>
          </a:bodyPr>
          <a:lstStyle/>
          <a:p>
            <a:pPr algn="ctr"/>
            <a:r>
              <a:rPr lang="en-US" sz="1200" b="1" dirty="0"/>
              <a:t>General Constituents</a:t>
            </a:r>
          </a:p>
          <a:p>
            <a:pPr algn="ctr"/>
            <a:r>
              <a:rPr lang="en-US" sz="1200" b="1" dirty="0"/>
              <a:t>Bacteria</a:t>
            </a:r>
          </a:p>
          <a:p>
            <a:pPr algn="ctr"/>
            <a:r>
              <a:rPr lang="en-US" sz="1200" b="1" dirty="0"/>
              <a:t>CBOD</a:t>
            </a:r>
          </a:p>
          <a:p>
            <a:pPr algn="ctr"/>
            <a:r>
              <a:rPr lang="en-US" sz="1200" b="1" dirty="0"/>
              <a:t>DGP, N2</a:t>
            </a:r>
          </a:p>
          <a:p>
            <a:pPr algn="ctr"/>
            <a:r>
              <a:rPr lang="en-US" sz="1200" b="1" dirty="0"/>
              <a:t>TDG</a:t>
            </a:r>
          </a:p>
          <a:p>
            <a:pPr algn="ctr"/>
            <a:r>
              <a:rPr lang="en-US" sz="1200" b="1" dirty="0"/>
              <a:t>Algae toxins</a:t>
            </a:r>
          </a:p>
        </p:txBody>
      </p:sp>
      <p:sp>
        <p:nvSpPr>
          <p:cNvPr id="7" name="TextBox 6">
            <a:extLst>
              <a:ext uri="{FF2B5EF4-FFF2-40B4-BE49-F238E27FC236}">
                <a16:creationId xmlns:a16="http://schemas.microsoft.com/office/drawing/2014/main" id="{046044A4-1201-4C31-B302-BF46D5BDD8DA}"/>
              </a:ext>
            </a:extLst>
          </p:cNvPr>
          <p:cNvSpPr txBox="1"/>
          <p:nvPr/>
        </p:nvSpPr>
        <p:spPr>
          <a:xfrm>
            <a:off x="838200" y="1868667"/>
            <a:ext cx="1534887" cy="738664"/>
          </a:xfrm>
          <a:prstGeom prst="rect">
            <a:avLst/>
          </a:prstGeom>
          <a:solidFill>
            <a:srgbClr val="92D050"/>
          </a:solidFill>
        </p:spPr>
        <p:txBody>
          <a:bodyPr wrap="square">
            <a:spAutoFit/>
          </a:bodyPr>
          <a:lstStyle/>
          <a:p>
            <a:pPr marL="0" lvl="2" algn="ctr"/>
            <a:r>
              <a:rPr lang="en-US" sz="1400" b="1" dirty="0"/>
              <a:t>H2S, CH4, SO4, Fe(II), </a:t>
            </a:r>
            <a:r>
              <a:rPr lang="en-US" sz="1400" b="1" dirty="0" err="1"/>
              <a:t>FeOOH</a:t>
            </a:r>
            <a:r>
              <a:rPr lang="en-US" sz="1400" b="1" dirty="0"/>
              <a:t>, Mn(II), MnO2</a:t>
            </a:r>
          </a:p>
        </p:txBody>
      </p:sp>
      <p:sp>
        <p:nvSpPr>
          <p:cNvPr id="8" name="TextBox 7">
            <a:extLst>
              <a:ext uri="{FF2B5EF4-FFF2-40B4-BE49-F238E27FC236}">
                <a16:creationId xmlns:a16="http://schemas.microsoft.com/office/drawing/2014/main" id="{CD0317BE-0174-463D-8E6A-6D5304789D2A}"/>
              </a:ext>
            </a:extLst>
          </p:cNvPr>
          <p:cNvSpPr txBox="1"/>
          <p:nvPr/>
        </p:nvSpPr>
        <p:spPr>
          <a:xfrm>
            <a:off x="3534711" y="5747900"/>
            <a:ext cx="2074578" cy="738664"/>
          </a:xfrm>
          <a:prstGeom prst="rect">
            <a:avLst/>
          </a:prstGeom>
          <a:solidFill>
            <a:srgbClr val="92D050"/>
          </a:solidFill>
        </p:spPr>
        <p:txBody>
          <a:bodyPr wrap="square">
            <a:spAutoFit/>
          </a:bodyPr>
          <a:lstStyle/>
          <a:p>
            <a:pPr marL="0" lvl="2" algn="ctr"/>
            <a:r>
              <a:rPr lang="en-US" sz="1400" b="1" dirty="0"/>
              <a:t>Zero order</a:t>
            </a:r>
          </a:p>
          <a:p>
            <a:pPr marL="0" lvl="2" algn="ctr"/>
            <a:r>
              <a:rPr lang="en-US" sz="1400" b="1" dirty="0"/>
              <a:t>First order</a:t>
            </a:r>
          </a:p>
          <a:p>
            <a:pPr marL="0" lvl="2" algn="ctr"/>
            <a:r>
              <a:rPr lang="en-US" sz="1400" b="1" dirty="0"/>
              <a:t>Sediment diagenesis</a:t>
            </a:r>
          </a:p>
        </p:txBody>
      </p:sp>
      <p:sp>
        <p:nvSpPr>
          <p:cNvPr id="10" name="TextBox 9">
            <a:extLst>
              <a:ext uri="{FF2B5EF4-FFF2-40B4-BE49-F238E27FC236}">
                <a16:creationId xmlns:a16="http://schemas.microsoft.com/office/drawing/2014/main" id="{8745F638-7053-45B9-A6B8-64FB819D6D5D}"/>
              </a:ext>
            </a:extLst>
          </p:cNvPr>
          <p:cNvSpPr txBox="1"/>
          <p:nvPr/>
        </p:nvSpPr>
        <p:spPr>
          <a:xfrm>
            <a:off x="3704663" y="3402723"/>
            <a:ext cx="1801908" cy="369332"/>
          </a:xfrm>
          <a:prstGeom prst="rect">
            <a:avLst/>
          </a:prstGeom>
          <a:solidFill>
            <a:srgbClr val="92D050"/>
          </a:solidFill>
        </p:spPr>
        <p:txBody>
          <a:bodyPr wrap="square">
            <a:spAutoFit/>
          </a:bodyPr>
          <a:lstStyle/>
          <a:p>
            <a:r>
              <a:rPr lang="en-US" sz="1800" dirty="0"/>
              <a:t>Organic Carbon</a:t>
            </a:r>
            <a:endParaRPr lang="en-US" dirty="0"/>
          </a:p>
        </p:txBody>
      </p:sp>
      <p:sp>
        <p:nvSpPr>
          <p:cNvPr id="9" name="TextBox 8">
            <a:extLst>
              <a:ext uri="{FF2B5EF4-FFF2-40B4-BE49-F238E27FC236}">
                <a16:creationId xmlns:a16="http://schemas.microsoft.com/office/drawing/2014/main" id="{500B919A-2799-664E-B55D-EECFD5B0C6CE}"/>
              </a:ext>
            </a:extLst>
          </p:cNvPr>
          <p:cNvSpPr txBox="1"/>
          <p:nvPr/>
        </p:nvSpPr>
        <p:spPr>
          <a:xfrm>
            <a:off x="174150" y="6117232"/>
            <a:ext cx="1846845" cy="369332"/>
          </a:xfrm>
          <a:prstGeom prst="rect">
            <a:avLst/>
          </a:prstGeom>
          <a:noFill/>
        </p:spPr>
        <p:txBody>
          <a:bodyPr wrap="square" rtlCol="0">
            <a:spAutoFit/>
          </a:bodyPr>
          <a:lstStyle/>
          <a:p>
            <a:r>
              <a:rPr lang="en-US" sz="1800" dirty="0"/>
              <a:t>Status: On Time</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altLang="en-US" dirty="0">
                <a:ea typeface="ＭＳ Ｐゴシック" panose="020B0600070205080204" pitchFamily="34" charset="-128"/>
              </a:rPr>
              <a:t>FY21 Accomplishment 1: </a:t>
            </a:r>
            <a:br>
              <a:rPr lang="en-US" altLang="en-US" dirty="0">
                <a:ea typeface="ＭＳ Ｐゴシック" panose="020B0600070205080204" pitchFamily="34" charset="-128"/>
              </a:rPr>
            </a:br>
            <a:r>
              <a:rPr lang="en-US" altLang="en-US" sz="2400" dirty="0">
                <a:ea typeface="ＭＳ Ｐゴシック" panose="020B0600070205080204" pitchFamily="34" charset="-128"/>
              </a:rPr>
              <a:t>Full </a:t>
            </a:r>
            <a:r>
              <a:rPr lang="en-US" sz="2400" dirty="0">
                <a:ea typeface="ＭＳ Ｐゴシック" pitchFamily="34" charset="-128"/>
              </a:rPr>
              <a:t>Organic Carbon Cycle and BOD</a:t>
            </a:r>
            <a:br>
              <a:rPr lang="en-US" sz="2400" dirty="0">
                <a:ea typeface="ＭＳ Ｐゴシック" pitchFamily="34" charset="-128"/>
              </a:rPr>
            </a:br>
            <a:r>
              <a:rPr lang="en-US" sz="2400" dirty="0">
                <a:ea typeface="ＭＳ Ｐゴシック"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4" name="Object 3">
            <a:extLst>
              <a:ext uri="{FF2B5EF4-FFF2-40B4-BE49-F238E27FC236}">
                <a16:creationId xmlns:a16="http://schemas.microsoft.com/office/drawing/2014/main" id="{3227AFF5-F05B-4376-B85C-ADF5BA74E8B2}"/>
              </a:ext>
            </a:extLst>
          </p:cNvPr>
          <p:cNvGraphicFramePr>
            <a:graphicFrameLocks noChangeAspect="1"/>
          </p:cNvGraphicFramePr>
          <p:nvPr>
            <p:extLst>
              <p:ext uri="{D42A27DB-BD31-4B8C-83A1-F6EECF244321}">
                <p14:modId xmlns:p14="http://schemas.microsoft.com/office/powerpoint/2010/main" val="226522947"/>
              </p:ext>
            </p:extLst>
          </p:nvPr>
        </p:nvGraphicFramePr>
        <p:xfrm>
          <a:off x="67349" y="1518312"/>
          <a:ext cx="4775200" cy="1758950"/>
        </p:xfrm>
        <a:graphic>
          <a:graphicData uri="http://schemas.openxmlformats.org/presentationml/2006/ole">
            <mc:AlternateContent xmlns:mc="http://schemas.openxmlformats.org/markup-compatibility/2006">
              <mc:Choice xmlns:v="urn:schemas-microsoft-com:vml" Requires="v">
                <p:oleObj spid="_x0000_s2419" name="Visio" r:id="rId3" imgW="4787836" imgH="1752600" progId="Visio.Drawing.15">
                  <p:embed/>
                </p:oleObj>
              </mc:Choice>
              <mc:Fallback>
                <p:oleObj name="Visio" r:id="rId3" imgW="4787836" imgH="1752600" progId="Visio.Drawing.15">
                  <p:embed/>
                  <p:pic>
                    <p:nvPicPr>
                      <p:cNvPr id="4" name="Object 3">
                        <a:extLst>
                          <a:ext uri="{FF2B5EF4-FFF2-40B4-BE49-F238E27FC236}">
                            <a16:creationId xmlns:a16="http://schemas.microsoft.com/office/drawing/2014/main" id="{3227AFF5-F05B-4376-B85C-ADF5BA74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9" y="1518312"/>
                        <a:ext cx="4775200" cy="1758950"/>
                      </a:xfrm>
                      <a:prstGeom prst="rect">
                        <a:avLst/>
                      </a:prstGeom>
                      <a:solidFill>
                        <a:schemeClr val="accent5">
                          <a:lumMod val="90000"/>
                        </a:schemeClr>
                      </a:solidFill>
                    </p:spPr>
                  </p:pic>
                </p:oleObj>
              </mc:Fallback>
            </mc:AlternateContent>
          </a:graphicData>
        </a:graphic>
      </p:graphicFrame>
      <p:graphicFrame>
        <p:nvGraphicFramePr>
          <p:cNvPr id="5" name="Object 4">
            <a:extLst>
              <a:ext uri="{FF2B5EF4-FFF2-40B4-BE49-F238E27FC236}">
                <a16:creationId xmlns:a16="http://schemas.microsoft.com/office/drawing/2014/main" id="{45604B5F-1C3B-4403-BE98-9FCB6FD56B87}"/>
              </a:ext>
            </a:extLst>
          </p:cNvPr>
          <p:cNvGraphicFramePr>
            <a:graphicFrameLocks noChangeAspect="1"/>
          </p:cNvGraphicFramePr>
          <p:nvPr>
            <p:extLst>
              <p:ext uri="{D42A27DB-BD31-4B8C-83A1-F6EECF244321}">
                <p14:modId xmlns:p14="http://schemas.microsoft.com/office/powerpoint/2010/main" val="3924129129"/>
              </p:ext>
            </p:extLst>
          </p:nvPr>
        </p:nvGraphicFramePr>
        <p:xfrm>
          <a:off x="5107901" y="1511962"/>
          <a:ext cx="3968750" cy="1771650"/>
        </p:xfrm>
        <a:graphic>
          <a:graphicData uri="http://schemas.openxmlformats.org/presentationml/2006/ole">
            <mc:AlternateContent xmlns:mc="http://schemas.openxmlformats.org/markup-compatibility/2006">
              <mc:Choice xmlns:v="urn:schemas-microsoft-com:vml" Requires="v">
                <p:oleObj spid="_x0000_s2420" name="Visio" r:id="rId5" imgW="3968793" imgH="1752600" progId="Visio.Drawing.15">
                  <p:embed/>
                </p:oleObj>
              </mc:Choice>
              <mc:Fallback>
                <p:oleObj name="Visio" r:id="rId5" imgW="3968793" imgH="1752600" progId="Visio.Drawing.15">
                  <p:embed/>
                  <p:pic>
                    <p:nvPicPr>
                      <p:cNvPr id="5" name="Object 4">
                        <a:extLst>
                          <a:ext uri="{FF2B5EF4-FFF2-40B4-BE49-F238E27FC236}">
                            <a16:creationId xmlns:a16="http://schemas.microsoft.com/office/drawing/2014/main" id="{45604B5F-1C3B-4403-BE98-9FCB6FD56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7901" y="1511962"/>
                        <a:ext cx="3968750" cy="1771650"/>
                      </a:xfrm>
                      <a:prstGeom prst="rect">
                        <a:avLst/>
                      </a:prstGeom>
                      <a:solidFill>
                        <a:schemeClr val="accent5">
                          <a:lumMod val="90000"/>
                        </a:schemeClr>
                      </a:solidFill>
                    </p:spPr>
                  </p:pic>
                </p:oleObj>
              </mc:Fallback>
            </mc:AlternateContent>
          </a:graphicData>
        </a:graphic>
      </p:graphicFrame>
      <p:graphicFrame>
        <p:nvGraphicFramePr>
          <p:cNvPr id="6" name="Object 5">
            <a:extLst>
              <a:ext uri="{FF2B5EF4-FFF2-40B4-BE49-F238E27FC236}">
                <a16:creationId xmlns:a16="http://schemas.microsoft.com/office/drawing/2014/main" id="{37D25DB4-D63B-4DB2-8FF4-6C6476464AC1}"/>
              </a:ext>
            </a:extLst>
          </p:cNvPr>
          <p:cNvGraphicFramePr>
            <a:graphicFrameLocks noChangeAspect="1"/>
          </p:cNvGraphicFramePr>
          <p:nvPr>
            <p:extLst>
              <p:ext uri="{D42A27DB-BD31-4B8C-83A1-F6EECF244321}">
                <p14:modId xmlns:p14="http://schemas.microsoft.com/office/powerpoint/2010/main" val="4176173915"/>
              </p:ext>
            </p:extLst>
          </p:nvPr>
        </p:nvGraphicFramePr>
        <p:xfrm>
          <a:off x="62826" y="3400425"/>
          <a:ext cx="4699000" cy="1758950"/>
        </p:xfrm>
        <a:graphic>
          <a:graphicData uri="http://schemas.openxmlformats.org/presentationml/2006/ole">
            <mc:AlternateContent xmlns:mc="http://schemas.openxmlformats.org/markup-compatibility/2006">
              <mc:Choice xmlns:v="urn:schemas-microsoft-com:vml" Requires="v">
                <p:oleObj spid="_x0000_s2421" name="Visio" r:id="rId7" imgW="4673660" imgH="1752600" progId="Visio.Drawing.15">
                  <p:embed/>
                </p:oleObj>
              </mc:Choice>
              <mc:Fallback>
                <p:oleObj name="Visio" r:id="rId7" imgW="4673660" imgH="1752600" progId="Visio.Drawing.15">
                  <p:embed/>
                  <p:pic>
                    <p:nvPicPr>
                      <p:cNvPr id="6" name="Object 5">
                        <a:extLst>
                          <a:ext uri="{FF2B5EF4-FFF2-40B4-BE49-F238E27FC236}">
                            <a16:creationId xmlns:a16="http://schemas.microsoft.com/office/drawing/2014/main" id="{37D25DB4-D63B-4DB2-8FF4-6C6476464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26" y="3400425"/>
                        <a:ext cx="4699000" cy="1758950"/>
                      </a:xfrm>
                      <a:prstGeom prst="rect">
                        <a:avLst/>
                      </a:prstGeom>
                      <a:solidFill>
                        <a:schemeClr val="accent5">
                          <a:lumMod val="90000"/>
                        </a:schemeClr>
                      </a:solidFill>
                    </p:spPr>
                  </p:pic>
                </p:oleObj>
              </mc:Fallback>
            </mc:AlternateContent>
          </a:graphicData>
        </a:graphic>
      </p:graphicFrame>
      <p:graphicFrame>
        <p:nvGraphicFramePr>
          <p:cNvPr id="7" name="Object 6">
            <a:extLst>
              <a:ext uri="{FF2B5EF4-FFF2-40B4-BE49-F238E27FC236}">
                <a16:creationId xmlns:a16="http://schemas.microsoft.com/office/drawing/2014/main" id="{5876A959-C695-49E3-AE64-1E7DEB8888A8}"/>
              </a:ext>
            </a:extLst>
          </p:cNvPr>
          <p:cNvGraphicFramePr>
            <a:graphicFrameLocks noChangeAspect="1"/>
          </p:cNvGraphicFramePr>
          <p:nvPr>
            <p:extLst>
              <p:ext uri="{D42A27DB-BD31-4B8C-83A1-F6EECF244321}">
                <p14:modId xmlns:p14="http://schemas.microsoft.com/office/powerpoint/2010/main" val="530474521"/>
              </p:ext>
            </p:extLst>
          </p:nvPr>
        </p:nvGraphicFramePr>
        <p:xfrm>
          <a:off x="464224" y="5339688"/>
          <a:ext cx="3981450" cy="1136650"/>
        </p:xfrm>
        <a:graphic>
          <a:graphicData uri="http://schemas.openxmlformats.org/presentationml/2006/ole">
            <mc:AlternateContent xmlns:mc="http://schemas.openxmlformats.org/markup-compatibility/2006">
              <mc:Choice xmlns:v="urn:schemas-microsoft-com:vml" Requires="v">
                <p:oleObj spid="_x0000_s2422" name="Visio" r:id="rId9" imgW="4000489" imgH="1130390" progId="Visio.Drawing.15">
                  <p:embed/>
                </p:oleObj>
              </mc:Choice>
              <mc:Fallback>
                <p:oleObj name="Visio" r:id="rId9" imgW="4000489" imgH="1130390" progId="Visio.Drawing.15">
                  <p:embed/>
                  <p:pic>
                    <p:nvPicPr>
                      <p:cNvPr id="7" name="Object 6">
                        <a:extLst>
                          <a:ext uri="{FF2B5EF4-FFF2-40B4-BE49-F238E27FC236}">
                            <a16:creationId xmlns:a16="http://schemas.microsoft.com/office/drawing/2014/main" id="{5876A959-C695-49E3-AE64-1E7DEB8888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224" y="5339688"/>
                        <a:ext cx="3981450" cy="1136650"/>
                      </a:xfrm>
                      <a:prstGeom prst="rect">
                        <a:avLst/>
                      </a:prstGeom>
                      <a:solidFill>
                        <a:schemeClr val="accent5">
                          <a:lumMod val="90000"/>
                        </a:schemeClr>
                      </a:solidFill>
                    </p:spPr>
                  </p:pic>
                </p:oleObj>
              </mc:Fallback>
            </mc:AlternateContent>
          </a:graphicData>
        </a:graphic>
      </p:graphicFrame>
      <p:graphicFrame>
        <p:nvGraphicFramePr>
          <p:cNvPr id="8" name="Object 7">
            <a:extLst>
              <a:ext uri="{FF2B5EF4-FFF2-40B4-BE49-F238E27FC236}">
                <a16:creationId xmlns:a16="http://schemas.microsoft.com/office/drawing/2014/main" id="{2E102972-13EF-44DC-88D8-3F20DE7F44EF}"/>
              </a:ext>
            </a:extLst>
          </p:cNvPr>
          <p:cNvGraphicFramePr>
            <a:graphicFrameLocks noChangeAspect="1"/>
          </p:cNvGraphicFramePr>
          <p:nvPr>
            <p:extLst>
              <p:ext uri="{D42A27DB-BD31-4B8C-83A1-F6EECF244321}">
                <p14:modId xmlns:p14="http://schemas.microsoft.com/office/powerpoint/2010/main" val="3288528226"/>
              </p:ext>
            </p:extLst>
          </p:nvPr>
        </p:nvGraphicFramePr>
        <p:xfrm>
          <a:off x="4866601" y="3657600"/>
          <a:ext cx="4210050" cy="2562225"/>
        </p:xfrm>
        <a:graphic>
          <a:graphicData uri="http://schemas.openxmlformats.org/presentationml/2006/ole">
            <mc:AlternateContent xmlns:mc="http://schemas.openxmlformats.org/markup-compatibility/2006">
              <mc:Choice xmlns:v="urn:schemas-microsoft-com:vml" Requires="v">
                <p:oleObj spid="_x0000_s2423" r:id="rId11" imgW="4248111" imgH="2546305" progId="Visio.Drawing.15">
                  <p:embed/>
                </p:oleObj>
              </mc:Choice>
              <mc:Fallback>
                <p:oleObj r:id="rId11" imgW="4248111" imgH="2546305" progId="Visio.Drawing.15">
                  <p:embed/>
                  <p:pic>
                    <p:nvPicPr>
                      <p:cNvPr id="8" name="Object 7">
                        <a:extLst>
                          <a:ext uri="{FF2B5EF4-FFF2-40B4-BE49-F238E27FC236}">
                            <a16:creationId xmlns:a16="http://schemas.microsoft.com/office/drawing/2014/main" id="{2E102972-13EF-44DC-88D8-3F20DE7F44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66601" y="3657600"/>
                        <a:ext cx="4210050" cy="2562225"/>
                      </a:xfrm>
                      <a:prstGeom prst="rect">
                        <a:avLst/>
                      </a:prstGeom>
                      <a:solidFill>
                        <a:schemeClr val="accent5">
                          <a:lumMod val="75000"/>
                        </a:schemeClr>
                      </a:solidFill>
                    </p:spPr>
                  </p:pic>
                </p:oleObj>
              </mc:Fallback>
            </mc:AlternateContent>
          </a:graphicData>
        </a:graphic>
      </p:graphicFrame>
      <p:sp>
        <p:nvSpPr>
          <p:cNvPr id="9" name="TextBox 8">
            <a:extLst>
              <a:ext uri="{FF2B5EF4-FFF2-40B4-BE49-F238E27FC236}">
                <a16:creationId xmlns:a16="http://schemas.microsoft.com/office/drawing/2014/main" id="{6C29F489-6421-7440-A83B-61B8CBABDA9A}"/>
              </a:ext>
            </a:extLst>
          </p:cNvPr>
          <p:cNvSpPr txBox="1"/>
          <p:nvPr/>
        </p:nvSpPr>
        <p:spPr>
          <a:xfrm>
            <a:off x="4842549" y="6248400"/>
            <a:ext cx="1957092"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09552709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altLang="en-US" sz="2400" b="1" dirty="0">
                <a:ea typeface="ＭＳ Ｐゴシック" panose="020B0600070205080204" pitchFamily="34" charset="-128"/>
              </a:rPr>
              <a:t>Sediment Diagenesis Module</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4" name="Content Placeholder 2">
            <a:extLst>
              <a:ext uri="{FF2B5EF4-FFF2-40B4-BE49-F238E27FC236}">
                <a16:creationId xmlns:a16="http://schemas.microsoft.com/office/drawing/2014/main" id="{8C57CECE-85F2-4397-A70D-FDD2287C6A73}"/>
              </a:ext>
            </a:extLst>
          </p:cNvPr>
          <p:cNvSpPr>
            <a:spLocks noGrp="1"/>
          </p:cNvSpPr>
          <p:nvPr>
            <p:ph idx="1"/>
          </p:nvPr>
        </p:nvSpPr>
        <p:spPr>
          <a:xfrm>
            <a:off x="71405" y="1433600"/>
            <a:ext cx="4142226" cy="5195800"/>
          </a:xfrm>
        </p:spPr>
        <p:txBody>
          <a:bodyPr>
            <a:normAutofit fontScale="25000" lnSpcReduction="20000"/>
          </a:bodyPr>
          <a:lstStyle/>
          <a:p>
            <a:pPr marL="0" indent="0">
              <a:spcAft>
                <a:spcPts val="600"/>
              </a:spcAft>
              <a:buNone/>
            </a:pPr>
            <a:endParaRPr lang="en-US" sz="4800" b="1" dirty="0">
              <a:latin typeface="Arial" panose="020B0604020202020204" pitchFamily="34" charset="0"/>
              <a:cs typeface="Arial" panose="020B0604020202020204" pitchFamily="34" charset="0"/>
            </a:endParaRPr>
          </a:p>
          <a:p>
            <a:pPr marL="0" indent="0">
              <a:spcAft>
                <a:spcPts val="600"/>
              </a:spcAft>
              <a:buNone/>
            </a:pPr>
            <a:r>
              <a:rPr lang="en-US" sz="6400" b="1" i="1" dirty="0">
                <a:latin typeface="Arial" panose="020B0604020202020204" pitchFamily="34" charset="0"/>
                <a:cs typeface="Arial" panose="020B0604020202020204" pitchFamily="34" charset="0"/>
              </a:rPr>
              <a:t>Inputs: csv format</a:t>
            </a:r>
          </a:p>
          <a:p>
            <a:pPr>
              <a:spcAft>
                <a:spcPts val="600"/>
              </a:spcAft>
            </a:pPr>
            <a:r>
              <a:rPr lang="en-US" sz="5600" dirty="0">
                <a:latin typeface="Arial" panose="020B0604020202020204" pitchFamily="34" charset="0"/>
                <a:cs typeface="Arial" panose="020B0604020202020204" pitchFamily="34" charset="0"/>
              </a:rPr>
              <a:t>Outputs: Bottom layer and averaged outputs</a:t>
            </a:r>
          </a:p>
          <a:p>
            <a:pPr>
              <a:spcAft>
                <a:spcPts val="600"/>
              </a:spcAft>
            </a:pPr>
            <a:r>
              <a:rPr lang="en-US" sz="5600" dirty="0">
                <a:latin typeface="Arial" panose="020B0604020202020204" pitchFamily="34" charset="0"/>
                <a:cs typeface="Arial" panose="020B0604020202020204" pitchFamily="34" charset="0"/>
              </a:rPr>
              <a:t>Simplified computations to steady-state</a:t>
            </a: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SOD and sediment fluxes for all water column layers</a:t>
            </a:r>
            <a:r>
              <a:rPr lang="en-US" sz="5600" kern="0" dirty="0">
                <a:latin typeface="Arial" panose="020B0604020202020204" pitchFamily="34" charset="0"/>
                <a:ea typeface="DengXian" panose="02010600030101010101" pitchFamily="2" charset="-122"/>
                <a:cs typeface="Arial" panose="020B0604020202020204" pitchFamily="34" charset="0"/>
              </a:rPr>
              <a:t> </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initial conditions for NO3 in sediment layers (layers 1 and 2)</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a:t>
            </a:r>
            <a:r>
              <a:rPr lang="en-US" sz="5600" kern="0" dirty="0">
                <a:latin typeface="Arial" panose="020B0604020202020204" pitchFamily="34" charset="0"/>
                <a:ea typeface="DengXian" panose="02010600030101010101" pitchFamily="2" charset="-122"/>
                <a:cs typeface="Arial" panose="020B0604020202020204" pitchFamily="34" charset="0"/>
              </a:rPr>
              <a:t>an </a:t>
            </a:r>
            <a:r>
              <a:rPr lang="en-US" sz="5600" kern="0" dirty="0">
                <a:effectLst/>
                <a:latin typeface="Arial" panose="020B0604020202020204" pitchFamily="34" charset="0"/>
                <a:ea typeface="DengXian" panose="02010600030101010101" pitchFamily="2" charset="-122"/>
                <a:cs typeface="Arial" panose="020B0604020202020204" pitchFamily="34" charset="0"/>
              </a:rPr>
              <a:t>averaged SOD and sediment fluxes into the output for each segment</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a subroutine for computing sediment POM and delete the corresponding parts in </a:t>
            </a:r>
            <a:r>
              <a:rPr lang="en-US" sz="5600" b="1" kern="0" dirty="0">
                <a:effectLst/>
                <a:latin typeface="Arial" panose="020B0604020202020204" pitchFamily="34" charset="0"/>
                <a:ea typeface="DengXian" panose="02010600030101010101" pitchFamily="2" charset="-122"/>
                <a:cs typeface="Arial" panose="020B0604020202020204" pitchFamily="34" charset="0"/>
              </a:rPr>
              <a:t>water-quality.f90 </a:t>
            </a:r>
            <a:endParaRPr lang="en-US" sz="5600" b="1"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sediment POM (POC, PON and POP) computation (</a:t>
            </a:r>
            <a:r>
              <a:rPr lang="en-US" sz="5600" kern="0" dirty="0">
                <a:solidFill>
                  <a:srgbClr val="0000FF"/>
                </a:solidFill>
                <a:effectLst/>
                <a:latin typeface="Arial" panose="020B0604020202020204" pitchFamily="34" charset="0"/>
                <a:ea typeface="DengXian" panose="02010600030101010101" pitchFamily="2" charset="-122"/>
                <a:cs typeface="Arial" panose="020B0604020202020204" pitchFamily="34" charset="0"/>
              </a:rPr>
              <a:t>Subroutine</a:t>
            </a:r>
            <a:r>
              <a:rPr lang="en-US" sz="5600" kern="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a:t>
            </a:r>
            <a:r>
              <a:rPr lang="en-US" sz="5600" b="1" kern="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SedimentPOM</a:t>
            </a:r>
            <a:r>
              <a:rPr lang="en-US" sz="5600" kern="0" dirty="0">
                <a:effectLst/>
                <a:latin typeface="Arial" panose="020B0604020202020204" pitchFamily="34" charset="0"/>
                <a:ea typeface="DengXian" panose="02010600030101010101" pitchFamily="2" charset="-122"/>
                <a:cs typeface="Arial" panose="020B0604020202020204" pitchFamily="34" charset="0"/>
              </a:rPr>
              <a:t>)</a:t>
            </a:r>
          </a:p>
          <a:p>
            <a:pPr>
              <a:spcBef>
                <a:spcPts val="0"/>
              </a:spcBef>
              <a:spcAft>
                <a:spcPts val="600"/>
              </a:spcAft>
            </a:pPr>
            <a:r>
              <a:rPr lang="en-US" sz="5600" kern="0" dirty="0">
                <a:effectLst/>
                <a:latin typeface="Arial" panose="020B0604020202020204" pitchFamily="34" charset="0"/>
                <a:cs typeface="Arial" panose="020B0604020202020204" pitchFamily="34" charset="0"/>
              </a:rPr>
              <a:t>Add the correction for calculating </a:t>
            </a:r>
            <a:r>
              <a:rPr lang="en-US" sz="5600" b="1" kern="0" dirty="0">
                <a:solidFill>
                  <a:srgbClr val="000000"/>
                </a:solidFill>
                <a:effectLst/>
                <a:latin typeface="Arial" panose="020B0604020202020204" pitchFamily="34" charset="0"/>
                <a:cs typeface="Arial" panose="020B0604020202020204" pitchFamily="34" charset="0"/>
              </a:rPr>
              <a:t>SD_W12</a:t>
            </a:r>
          </a:p>
          <a:p>
            <a:pPr>
              <a:lnSpc>
                <a:spcPct val="120000"/>
              </a:lnSpc>
              <a:spcBef>
                <a:spcPts val="0"/>
              </a:spcBef>
              <a:spcAft>
                <a:spcPts val="600"/>
              </a:spcAft>
            </a:pPr>
            <a:r>
              <a:rPr lang="en-US" sz="5600" kern="0" dirty="0">
                <a:solidFill>
                  <a:srgbClr val="000000"/>
                </a:solidFill>
                <a:effectLst/>
                <a:latin typeface="Arial" panose="020B0604020202020204" pitchFamily="34" charset="0"/>
                <a:cs typeface="Arial" panose="020B0604020202020204" pitchFamily="34" charset="0"/>
              </a:rPr>
              <a:t>Add a correction for PO4 partitioning coefficient in layer 1</a:t>
            </a:r>
          </a:p>
          <a:p>
            <a:pPr>
              <a:spcBef>
                <a:spcPts val="0"/>
              </a:spcBef>
              <a:spcAft>
                <a:spcPts val="600"/>
              </a:spcAft>
            </a:pPr>
            <a:r>
              <a:rPr lang="en-US" sz="5600" kern="0" dirty="0">
                <a:solidFill>
                  <a:srgbClr val="000000"/>
                </a:solidFill>
                <a:effectLst/>
                <a:latin typeface="Arial" panose="020B0604020202020204" pitchFamily="34" charset="0"/>
                <a:cs typeface="Arial" panose="020B0604020202020204" pitchFamily="34" charset="0"/>
              </a:rPr>
              <a:t>Add partitioning of sediment NH4</a:t>
            </a:r>
          </a:p>
          <a:p>
            <a:pPr>
              <a:spcBef>
                <a:spcPts val="0"/>
              </a:spcBef>
              <a:spcAft>
                <a:spcPts val="600"/>
              </a:spcAft>
            </a:pPr>
            <a:r>
              <a:rPr lang="en-US" sz="5600" kern="0" dirty="0">
                <a:solidFill>
                  <a:srgbClr val="000000"/>
                </a:solidFill>
                <a:latin typeface="Arial" panose="020B0604020202020204" pitchFamily="34" charset="0"/>
                <a:cs typeface="Arial" panose="020B0604020202020204" pitchFamily="34" charset="0"/>
              </a:rPr>
              <a:t>Modify</a:t>
            </a:r>
            <a:r>
              <a:rPr lang="en-US" sz="5600" kern="0" dirty="0">
                <a:solidFill>
                  <a:srgbClr val="000000"/>
                </a:solidFill>
                <a:effectLst/>
                <a:latin typeface="Arial" panose="020B0604020202020204" pitchFamily="34" charset="0"/>
                <a:cs typeface="Arial" panose="020B0604020202020204" pitchFamily="34" charset="0"/>
              </a:rPr>
              <a:t> the numerical solution for CH4</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6683F6CA-2134-42D8-9910-309086CA4E09}"/>
              </a:ext>
            </a:extLst>
          </p:cNvPr>
          <p:cNvGrpSpPr/>
          <p:nvPr/>
        </p:nvGrpSpPr>
        <p:grpSpPr>
          <a:xfrm>
            <a:off x="4261635" y="1681596"/>
            <a:ext cx="4760138" cy="2906122"/>
            <a:chOff x="914400" y="1309818"/>
            <a:chExt cx="6346850" cy="3874830"/>
          </a:xfrm>
          <a:solidFill>
            <a:schemeClr val="accent1">
              <a:lumMod val="20000"/>
              <a:lumOff val="80000"/>
            </a:schemeClr>
          </a:solidFill>
        </p:grpSpPr>
        <p:sp>
          <p:nvSpPr>
            <p:cNvPr id="6" name="TextBox 5">
              <a:extLst>
                <a:ext uri="{FF2B5EF4-FFF2-40B4-BE49-F238E27FC236}">
                  <a16:creationId xmlns:a16="http://schemas.microsoft.com/office/drawing/2014/main" id="{6C9AC725-6C4A-423D-BCCC-D750F2712B80}"/>
                </a:ext>
              </a:extLst>
            </p:cNvPr>
            <p:cNvSpPr txBox="1"/>
            <p:nvPr/>
          </p:nvSpPr>
          <p:spPr>
            <a:xfrm>
              <a:off x="1280159" y="2764553"/>
              <a:ext cx="1852582" cy="400109"/>
            </a:xfrm>
            <a:prstGeom prst="rect">
              <a:avLst/>
            </a:prstGeom>
            <a:grpFill/>
          </p:spPr>
          <p:txBody>
            <a:bodyPr wrap="square" rtlCol="0">
              <a:spAutoFit/>
            </a:bodyPr>
            <a:lstStyle/>
            <a:p>
              <a:r>
                <a:rPr lang="en-US" sz="1350" b="1" dirty="0"/>
                <a:t>Water Column</a:t>
              </a:r>
            </a:p>
          </p:txBody>
        </p:sp>
        <p:sp>
          <p:nvSpPr>
            <p:cNvPr id="7" name="TextBox 6">
              <a:extLst>
                <a:ext uri="{FF2B5EF4-FFF2-40B4-BE49-F238E27FC236}">
                  <a16:creationId xmlns:a16="http://schemas.microsoft.com/office/drawing/2014/main" id="{95DB2706-6033-48B1-A0AF-C3D22BC6C9EE}"/>
                </a:ext>
              </a:extLst>
            </p:cNvPr>
            <p:cNvSpPr txBox="1"/>
            <p:nvPr/>
          </p:nvSpPr>
          <p:spPr>
            <a:xfrm>
              <a:off x="1280356" y="3971561"/>
              <a:ext cx="2743000" cy="400109"/>
            </a:xfrm>
            <a:prstGeom prst="rect">
              <a:avLst/>
            </a:prstGeom>
            <a:grpFill/>
          </p:spPr>
          <p:txBody>
            <a:bodyPr wrap="square" rtlCol="0">
              <a:spAutoFit/>
            </a:bodyPr>
            <a:lstStyle/>
            <a:p>
              <a:r>
                <a:rPr lang="en-US" sz="1350" b="1" dirty="0"/>
                <a:t>Active Sediment Layer</a:t>
              </a:r>
            </a:p>
          </p:txBody>
        </p:sp>
        <p:sp>
          <p:nvSpPr>
            <p:cNvPr id="8" name="TextBox 7">
              <a:extLst>
                <a:ext uri="{FF2B5EF4-FFF2-40B4-BE49-F238E27FC236}">
                  <a16:creationId xmlns:a16="http://schemas.microsoft.com/office/drawing/2014/main" id="{1FB04D79-F3A3-45BC-BF54-5C31539353D6}"/>
                </a:ext>
              </a:extLst>
            </p:cNvPr>
            <p:cNvSpPr txBox="1"/>
            <p:nvPr/>
          </p:nvSpPr>
          <p:spPr>
            <a:xfrm>
              <a:off x="1316736" y="4589780"/>
              <a:ext cx="2157981" cy="400109"/>
            </a:xfrm>
            <a:prstGeom prst="rect">
              <a:avLst/>
            </a:prstGeom>
            <a:grpFill/>
          </p:spPr>
          <p:txBody>
            <a:bodyPr wrap="square" rtlCol="0">
              <a:spAutoFit/>
            </a:bodyPr>
            <a:lstStyle/>
            <a:p>
              <a:r>
                <a:rPr lang="en-US" sz="1350" b="1" dirty="0"/>
                <a:t>Deep Sediments</a:t>
              </a:r>
            </a:p>
          </p:txBody>
        </p:sp>
        <p:sp>
          <p:nvSpPr>
            <p:cNvPr id="9" name="Rectangle 96">
              <a:extLst>
                <a:ext uri="{FF2B5EF4-FFF2-40B4-BE49-F238E27FC236}">
                  <a16:creationId xmlns:a16="http://schemas.microsoft.com/office/drawing/2014/main" id="{731B7C20-9441-45C1-B035-D5DB51D15559}"/>
                </a:ext>
              </a:extLst>
            </p:cNvPr>
            <p:cNvSpPr>
              <a:spLocks noChangeArrowheads="1"/>
            </p:cNvSpPr>
            <p:nvPr/>
          </p:nvSpPr>
          <p:spPr bwMode="auto">
            <a:xfrm>
              <a:off x="1316736" y="1835265"/>
              <a:ext cx="1280152"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Surface cell</a:t>
              </a:r>
            </a:p>
          </p:txBody>
        </p:sp>
        <p:sp>
          <p:nvSpPr>
            <p:cNvPr id="10" name="Rectangle 98">
              <a:extLst>
                <a:ext uri="{FF2B5EF4-FFF2-40B4-BE49-F238E27FC236}">
                  <a16:creationId xmlns:a16="http://schemas.microsoft.com/office/drawing/2014/main" id="{DCDBB059-D5BC-4A06-B0DE-02A38362198C}"/>
                </a:ext>
              </a:extLst>
            </p:cNvPr>
            <p:cNvSpPr>
              <a:spLocks noChangeArrowheads="1"/>
            </p:cNvSpPr>
            <p:nvPr/>
          </p:nvSpPr>
          <p:spPr bwMode="auto">
            <a:xfrm>
              <a:off x="1377284" y="3700204"/>
              <a:ext cx="1219591"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Bottom cell</a:t>
              </a:r>
            </a:p>
          </p:txBody>
        </p:sp>
        <p:sp>
          <p:nvSpPr>
            <p:cNvPr id="11" name="Line 18">
              <a:extLst>
                <a:ext uri="{FF2B5EF4-FFF2-40B4-BE49-F238E27FC236}">
                  <a16:creationId xmlns:a16="http://schemas.microsoft.com/office/drawing/2014/main" id="{F120B147-8037-4820-9566-BACDBA9A67C8}"/>
                </a:ext>
              </a:extLst>
            </p:cNvPr>
            <p:cNvSpPr>
              <a:spLocks noChangeShapeType="1"/>
            </p:cNvSpPr>
            <p:nvPr/>
          </p:nvSpPr>
          <p:spPr bwMode="auto">
            <a:xfrm>
              <a:off x="950976" y="1828800"/>
              <a:ext cx="201168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2" name="Line 18">
              <a:extLst>
                <a:ext uri="{FF2B5EF4-FFF2-40B4-BE49-F238E27FC236}">
                  <a16:creationId xmlns:a16="http://schemas.microsoft.com/office/drawing/2014/main" id="{516805F2-4E87-4D41-B810-E454EF6B3ECF}"/>
                </a:ext>
              </a:extLst>
            </p:cNvPr>
            <p:cNvSpPr>
              <a:spLocks noChangeShapeType="1"/>
            </p:cNvSpPr>
            <p:nvPr/>
          </p:nvSpPr>
          <p:spPr bwMode="auto">
            <a:xfrm>
              <a:off x="914400" y="4029385"/>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3" name="Line 18">
              <a:extLst>
                <a:ext uri="{FF2B5EF4-FFF2-40B4-BE49-F238E27FC236}">
                  <a16:creationId xmlns:a16="http://schemas.microsoft.com/office/drawing/2014/main" id="{EC9553AE-3291-45D2-9010-4729FB9A6F68}"/>
                </a:ext>
              </a:extLst>
            </p:cNvPr>
            <p:cNvSpPr>
              <a:spLocks noChangeShapeType="1"/>
            </p:cNvSpPr>
            <p:nvPr/>
          </p:nvSpPr>
          <p:spPr bwMode="auto">
            <a:xfrm>
              <a:off x="914400" y="4325112"/>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4" name="Line 18">
              <a:extLst>
                <a:ext uri="{FF2B5EF4-FFF2-40B4-BE49-F238E27FC236}">
                  <a16:creationId xmlns:a16="http://schemas.microsoft.com/office/drawing/2014/main" id="{7A3FD281-5333-4AD0-88E2-1FFC8075E405}"/>
                </a:ext>
              </a:extLst>
            </p:cNvPr>
            <p:cNvSpPr>
              <a:spLocks noChangeShapeType="1"/>
            </p:cNvSpPr>
            <p:nvPr/>
          </p:nvSpPr>
          <p:spPr bwMode="auto">
            <a:xfrm>
              <a:off x="914400" y="5184648"/>
              <a:ext cx="3108960" cy="0"/>
            </a:xfrm>
            <a:prstGeom prst="line">
              <a:avLst/>
            </a:prstGeom>
            <a:grpFill/>
            <a:ln w="19050">
              <a:solidFill>
                <a:schemeClr val="tx1"/>
              </a:solidFill>
              <a:prstDash val="dash"/>
              <a:round/>
              <a:headEnd type="none" w="sm" len="sm"/>
              <a:tailEnd type="none" w="sm" len="sm"/>
            </a:ln>
          </p:spPr>
          <p:txBody>
            <a:bodyPr wrap="none" anchor="ctr"/>
            <a:lstStyle/>
            <a:p>
              <a:endParaRPr lang="en-US" sz="1350"/>
            </a:p>
          </p:txBody>
        </p:sp>
        <p:sp>
          <p:nvSpPr>
            <p:cNvPr id="15" name="Line 39">
              <a:extLst>
                <a:ext uri="{FF2B5EF4-FFF2-40B4-BE49-F238E27FC236}">
                  <a16:creationId xmlns:a16="http://schemas.microsoft.com/office/drawing/2014/main" id="{F267E8EB-4E4B-4C6C-ADA3-09A95622ED3C}"/>
                </a:ext>
              </a:extLst>
            </p:cNvPr>
            <p:cNvSpPr>
              <a:spLocks noChangeShapeType="1"/>
            </p:cNvSpPr>
            <p:nvPr/>
          </p:nvSpPr>
          <p:spPr bwMode="auto">
            <a:xfrm>
              <a:off x="1207008" y="1834825"/>
              <a:ext cx="0" cy="21945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6" name="Line 39">
              <a:extLst>
                <a:ext uri="{FF2B5EF4-FFF2-40B4-BE49-F238E27FC236}">
                  <a16:creationId xmlns:a16="http://schemas.microsoft.com/office/drawing/2014/main" id="{8AACD5F8-0E08-4C36-8221-B92263D971F1}"/>
                </a:ext>
              </a:extLst>
            </p:cNvPr>
            <p:cNvSpPr>
              <a:spLocks noChangeShapeType="1"/>
            </p:cNvSpPr>
            <p:nvPr/>
          </p:nvSpPr>
          <p:spPr bwMode="auto">
            <a:xfrm>
              <a:off x="1207008" y="3992809"/>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7" name="Line 39">
              <a:extLst>
                <a:ext uri="{FF2B5EF4-FFF2-40B4-BE49-F238E27FC236}">
                  <a16:creationId xmlns:a16="http://schemas.microsoft.com/office/drawing/2014/main" id="{F76D0944-AAD6-479B-AB8B-CC301102F969}"/>
                </a:ext>
              </a:extLst>
            </p:cNvPr>
            <p:cNvSpPr>
              <a:spLocks noChangeShapeType="1"/>
            </p:cNvSpPr>
            <p:nvPr/>
          </p:nvSpPr>
          <p:spPr bwMode="auto">
            <a:xfrm>
              <a:off x="1207008" y="4358569"/>
              <a:ext cx="0" cy="8229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8" name="Arc 17">
              <a:extLst>
                <a:ext uri="{FF2B5EF4-FFF2-40B4-BE49-F238E27FC236}">
                  <a16:creationId xmlns:a16="http://schemas.microsoft.com/office/drawing/2014/main" id="{88040D77-54D1-4275-A070-7B679579BCAF}"/>
                </a:ext>
              </a:extLst>
            </p:cNvPr>
            <p:cNvSpPr/>
            <p:nvPr/>
          </p:nvSpPr>
          <p:spPr>
            <a:xfrm>
              <a:off x="2194560" y="1527930"/>
              <a:ext cx="1280160" cy="1005412"/>
            </a:xfrm>
            <a:prstGeom prst="arc">
              <a:avLst/>
            </a:prstGeom>
            <a:grpFill/>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TextBox 18">
              <a:extLst>
                <a:ext uri="{FF2B5EF4-FFF2-40B4-BE49-F238E27FC236}">
                  <a16:creationId xmlns:a16="http://schemas.microsoft.com/office/drawing/2014/main" id="{4C858E03-BEBA-4074-B614-7BC903EC69CD}"/>
                </a:ext>
              </a:extLst>
            </p:cNvPr>
            <p:cNvSpPr txBox="1"/>
            <p:nvPr/>
          </p:nvSpPr>
          <p:spPr>
            <a:xfrm>
              <a:off x="2194560" y="1309818"/>
              <a:ext cx="671787" cy="400110"/>
            </a:xfrm>
            <a:prstGeom prst="rect">
              <a:avLst/>
            </a:prstGeom>
            <a:grpFill/>
          </p:spPr>
          <p:txBody>
            <a:bodyPr wrap="none" rtlCol="0">
              <a:spAutoFit/>
            </a:bodyPr>
            <a:lstStyle/>
            <a:p>
              <a:r>
                <a:rPr lang="en-US" sz="1500" dirty="0"/>
                <a:t>Area</a:t>
              </a:r>
            </a:p>
          </p:txBody>
        </p:sp>
        <p:sp>
          <p:nvSpPr>
            <p:cNvPr id="20" name="Rectangle 5">
              <a:extLst>
                <a:ext uri="{FF2B5EF4-FFF2-40B4-BE49-F238E27FC236}">
                  <a16:creationId xmlns:a16="http://schemas.microsoft.com/office/drawing/2014/main" id="{9DF955CF-06C3-4248-87CD-F2792ECB4683}"/>
                </a:ext>
              </a:extLst>
            </p:cNvPr>
            <p:cNvSpPr>
              <a:spLocks noChangeArrowheads="1"/>
            </p:cNvSpPr>
            <p:nvPr/>
          </p:nvSpPr>
          <p:spPr bwMode="auto">
            <a:xfrm>
              <a:off x="4041648" y="3581352"/>
              <a:ext cx="2103120" cy="4659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21" name="Rectangle 6">
              <a:extLst>
                <a:ext uri="{FF2B5EF4-FFF2-40B4-BE49-F238E27FC236}">
                  <a16:creationId xmlns:a16="http://schemas.microsoft.com/office/drawing/2014/main" id="{3B559921-FB87-433A-A8FD-308CAD30658F}"/>
                </a:ext>
              </a:extLst>
            </p:cNvPr>
            <p:cNvSpPr>
              <a:spLocks noChangeArrowheads="1"/>
            </p:cNvSpPr>
            <p:nvPr/>
          </p:nvSpPr>
          <p:spPr bwMode="auto">
            <a:xfrm>
              <a:off x="4041648" y="4047292"/>
              <a:ext cx="210312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7">
              <a:extLst>
                <a:ext uri="{FF2B5EF4-FFF2-40B4-BE49-F238E27FC236}">
                  <a16:creationId xmlns:a16="http://schemas.microsoft.com/office/drawing/2014/main" id="{96FBEF91-F9D1-4B76-B709-3D31EE86025B}"/>
                </a:ext>
              </a:extLst>
            </p:cNvPr>
            <p:cNvSpPr>
              <a:spLocks noChangeArrowheads="1"/>
            </p:cNvSpPr>
            <p:nvPr/>
          </p:nvSpPr>
          <p:spPr bwMode="auto">
            <a:xfrm>
              <a:off x="4041648" y="4332160"/>
              <a:ext cx="2103120" cy="85248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6">
              <a:extLst>
                <a:ext uri="{FF2B5EF4-FFF2-40B4-BE49-F238E27FC236}">
                  <a16:creationId xmlns:a16="http://schemas.microsoft.com/office/drawing/2014/main" id="{3F73E7D4-6C11-414F-AEC1-3665F882A39B}"/>
                </a:ext>
              </a:extLst>
            </p:cNvPr>
            <p:cNvSpPr>
              <a:spLocks noChangeArrowheads="1"/>
            </p:cNvSpPr>
            <p:nvPr/>
          </p:nvSpPr>
          <p:spPr bwMode="auto">
            <a:xfrm>
              <a:off x="3621024" y="2450140"/>
              <a:ext cx="2944368" cy="685800"/>
            </a:xfrm>
            <a:prstGeom prst="rect">
              <a:avLst/>
            </a:prstGeom>
            <a:grpFill/>
            <a:ln w="9525">
              <a:solidFill>
                <a:schemeClr val="tx1"/>
              </a:solidFill>
              <a:miter lim="800000"/>
              <a:headEnd/>
              <a:tailEnd/>
            </a:ln>
            <a:effectLst/>
          </p:spPr>
          <p:txBody>
            <a:bodyPr wrap="none" anchor="ctr"/>
            <a:lstStyle/>
            <a:p>
              <a:endParaRPr lang="en-US" sz="1350"/>
            </a:p>
          </p:txBody>
        </p:sp>
        <p:sp>
          <p:nvSpPr>
            <p:cNvPr id="24" name="Rectangle 6">
              <a:extLst>
                <a:ext uri="{FF2B5EF4-FFF2-40B4-BE49-F238E27FC236}">
                  <a16:creationId xmlns:a16="http://schemas.microsoft.com/office/drawing/2014/main" id="{696111B2-88B0-4F57-BE0F-9AC8A9D7B68D}"/>
                </a:ext>
              </a:extLst>
            </p:cNvPr>
            <p:cNvSpPr>
              <a:spLocks noChangeArrowheads="1"/>
            </p:cNvSpPr>
            <p:nvPr/>
          </p:nvSpPr>
          <p:spPr bwMode="auto">
            <a:xfrm>
              <a:off x="3182113" y="2020372"/>
              <a:ext cx="3806647"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5" name="Rectangle 6">
              <a:extLst>
                <a:ext uri="{FF2B5EF4-FFF2-40B4-BE49-F238E27FC236}">
                  <a16:creationId xmlns:a16="http://schemas.microsoft.com/office/drawing/2014/main" id="{0436B4A1-8C71-4A73-A6B6-4B6148449134}"/>
                </a:ext>
              </a:extLst>
            </p:cNvPr>
            <p:cNvSpPr>
              <a:spLocks noChangeArrowheads="1"/>
            </p:cNvSpPr>
            <p:nvPr/>
          </p:nvSpPr>
          <p:spPr bwMode="auto">
            <a:xfrm>
              <a:off x="2907792" y="1828348"/>
              <a:ext cx="4353458" cy="228600"/>
            </a:xfrm>
            <a:prstGeom prst="rect">
              <a:avLst/>
            </a:prstGeom>
            <a:grpFill/>
            <a:ln w="9525">
              <a:solidFill>
                <a:schemeClr val="tx1"/>
              </a:solidFill>
              <a:miter lim="800000"/>
              <a:headEnd/>
              <a:tailEnd/>
            </a:ln>
            <a:effectLst/>
          </p:spPr>
          <p:txBody>
            <a:bodyPr wrap="none" anchor="ctr"/>
            <a:lstStyle/>
            <a:p>
              <a:endParaRPr lang="en-US" sz="1350"/>
            </a:p>
          </p:txBody>
        </p:sp>
        <p:sp>
          <p:nvSpPr>
            <p:cNvPr id="26" name="Rectangle 6">
              <a:extLst>
                <a:ext uri="{FF2B5EF4-FFF2-40B4-BE49-F238E27FC236}">
                  <a16:creationId xmlns:a16="http://schemas.microsoft.com/office/drawing/2014/main" id="{6D4B59C5-1D35-47F5-87E6-340AF401331C}"/>
                </a:ext>
              </a:extLst>
            </p:cNvPr>
            <p:cNvSpPr>
              <a:spLocks noChangeArrowheads="1"/>
            </p:cNvSpPr>
            <p:nvPr/>
          </p:nvSpPr>
          <p:spPr bwMode="auto">
            <a:xfrm>
              <a:off x="3858768" y="3136392"/>
              <a:ext cx="2468880"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7" name="Line 39">
              <a:extLst>
                <a:ext uri="{FF2B5EF4-FFF2-40B4-BE49-F238E27FC236}">
                  <a16:creationId xmlns:a16="http://schemas.microsoft.com/office/drawing/2014/main" id="{D27375D2-83B6-4F55-BECF-B21B13A44B9B}"/>
                </a:ext>
              </a:extLst>
            </p:cNvPr>
            <p:cNvSpPr>
              <a:spLocks noChangeShapeType="1"/>
            </p:cNvSpPr>
            <p:nvPr/>
          </p:nvSpPr>
          <p:spPr bwMode="auto">
            <a:xfrm>
              <a:off x="5193792" y="3883081"/>
              <a:ext cx="0" cy="395836"/>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28" name="Line 39">
              <a:extLst>
                <a:ext uri="{FF2B5EF4-FFF2-40B4-BE49-F238E27FC236}">
                  <a16:creationId xmlns:a16="http://schemas.microsoft.com/office/drawing/2014/main" id="{6980BE60-21E0-4B12-8DAC-E27A74E18B46}"/>
                </a:ext>
              </a:extLst>
            </p:cNvPr>
            <p:cNvSpPr>
              <a:spLocks noChangeShapeType="1"/>
            </p:cNvSpPr>
            <p:nvPr/>
          </p:nvSpPr>
          <p:spPr bwMode="auto">
            <a:xfrm>
              <a:off x="4352544" y="293210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29" name="Line 39">
              <a:extLst>
                <a:ext uri="{FF2B5EF4-FFF2-40B4-BE49-F238E27FC236}">
                  <a16:creationId xmlns:a16="http://schemas.microsoft.com/office/drawing/2014/main" id="{BAA82B70-A4F9-40FF-9291-A5318817EDF9}"/>
                </a:ext>
              </a:extLst>
            </p:cNvPr>
            <p:cNvSpPr>
              <a:spLocks noChangeShapeType="1"/>
            </p:cNvSpPr>
            <p:nvPr/>
          </p:nvSpPr>
          <p:spPr bwMode="auto">
            <a:xfrm>
              <a:off x="4352544" y="238346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0" name="Line 39">
              <a:extLst>
                <a:ext uri="{FF2B5EF4-FFF2-40B4-BE49-F238E27FC236}">
                  <a16:creationId xmlns:a16="http://schemas.microsoft.com/office/drawing/2014/main" id="{F3403AD1-89D3-4B9A-99AD-D3267C7BE47A}"/>
                </a:ext>
              </a:extLst>
            </p:cNvPr>
            <p:cNvSpPr>
              <a:spLocks noChangeShapeType="1"/>
            </p:cNvSpPr>
            <p:nvPr/>
          </p:nvSpPr>
          <p:spPr bwMode="auto">
            <a:xfrm>
              <a:off x="4351121" y="1907977"/>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1" name="Line 39">
              <a:extLst>
                <a:ext uri="{FF2B5EF4-FFF2-40B4-BE49-F238E27FC236}">
                  <a16:creationId xmlns:a16="http://schemas.microsoft.com/office/drawing/2014/main" id="{7ACDA1AC-2725-475A-AA60-957D5832D656}"/>
                </a:ext>
              </a:extLst>
            </p:cNvPr>
            <p:cNvSpPr>
              <a:spLocks noChangeShapeType="1"/>
            </p:cNvSpPr>
            <p:nvPr/>
          </p:nvSpPr>
          <p:spPr bwMode="auto">
            <a:xfrm>
              <a:off x="4351121" y="3444169"/>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2" name="Line 39">
              <a:extLst>
                <a:ext uri="{FF2B5EF4-FFF2-40B4-BE49-F238E27FC236}">
                  <a16:creationId xmlns:a16="http://schemas.microsoft.com/office/drawing/2014/main" id="{430BEB2D-C892-4C69-8761-74967576F95E}"/>
                </a:ext>
              </a:extLst>
            </p:cNvPr>
            <p:cNvSpPr>
              <a:spLocks noChangeShapeType="1"/>
            </p:cNvSpPr>
            <p:nvPr/>
          </p:nvSpPr>
          <p:spPr bwMode="auto">
            <a:xfrm>
              <a:off x="4351121" y="3874412"/>
              <a:ext cx="0" cy="365760"/>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3" name="Line 39">
              <a:extLst>
                <a:ext uri="{FF2B5EF4-FFF2-40B4-BE49-F238E27FC236}">
                  <a16:creationId xmlns:a16="http://schemas.microsoft.com/office/drawing/2014/main" id="{E405954F-13AD-457E-86EE-9CCE94E755A8}"/>
                </a:ext>
              </a:extLst>
            </p:cNvPr>
            <p:cNvSpPr>
              <a:spLocks noChangeShapeType="1"/>
            </p:cNvSpPr>
            <p:nvPr/>
          </p:nvSpPr>
          <p:spPr bwMode="auto">
            <a:xfrm>
              <a:off x="4351121" y="4276748"/>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pic>
          <p:nvPicPr>
            <p:cNvPr id="34" name="Picture 3" descr="C:\Users\q0hectes\AppData\Local\Microsoft\Windows\Temporary Internet Files\Content.IE5\5RIMDWWB\Cycle02-Transparent-Blue[1].png">
              <a:extLst>
                <a:ext uri="{FF2B5EF4-FFF2-40B4-BE49-F238E27FC236}">
                  <a16:creationId xmlns:a16="http://schemas.microsoft.com/office/drawing/2014/main" id="{133EE9CB-497D-40F7-B1B8-E9B27A794369}"/>
                </a:ext>
              </a:extLst>
            </p:cNvPr>
            <p:cNvPicPr>
              <a:picLocks noChangeArrowheads="1"/>
            </p:cNvPicPr>
            <p:nvPr/>
          </p:nvPicPr>
          <p:blipFill>
            <a:blip r:embed="rId2" cstate="print"/>
            <a:srcRect/>
            <a:stretch>
              <a:fillRect/>
            </a:stretch>
          </p:blipFill>
          <p:spPr bwMode="auto">
            <a:xfrm>
              <a:off x="4851816" y="3621040"/>
              <a:ext cx="658368" cy="320024"/>
            </a:xfrm>
            <a:prstGeom prst="rect">
              <a:avLst/>
            </a:prstGeom>
            <a:grpFill/>
          </p:spPr>
        </p:pic>
        <p:pic>
          <p:nvPicPr>
            <p:cNvPr id="35" name="Picture 3" descr="C:\Users\q0hectes\AppData\Local\Microsoft\Windows\Temporary Internet Files\Content.IE5\5RIMDWWB\Cycle02-Transparent-Blue[1].png">
              <a:extLst>
                <a:ext uri="{FF2B5EF4-FFF2-40B4-BE49-F238E27FC236}">
                  <a16:creationId xmlns:a16="http://schemas.microsoft.com/office/drawing/2014/main" id="{AF0D6944-1316-446C-8B7F-863FD283B49D}"/>
                </a:ext>
              </a:extLst>
            </p:cNvPr>
            <p:cNvPicPr>
              <a:picLocks noChangeArrowheads="1"/>
            </p:cNvPicPr>
            <p:nvPr/>
          </p:nvPicPr>
          <p:blipFill>
            <a:blip r:embed="rId2" cstate="print"/>
            <a:srcRect/>
            <a:stretch>
              <a:fillRect/>
            </a:stretch>
          </p:blipFill>
          <p:spPr bwMode="auto">
            <a:xfrm>
              <a:off x="4727448" y="3193844"/>
              <a:ext cx="658368" cy="322699"/>
            </a:xfrm>
            <a:prstGeom prst="rect">
              <a:avLst/>
            </a:prstGeom>
            <a:grpFill/>
          </p:spPr>
        </p:pic>
        <p:pic>
          <p:nvPicPr>
            <p:cNvPr id="36" name="Picture 3" descr="C:\Users\q0hectes\AppData\Local\Microsoft\Windows\Temporary Internet Files\Content.IE5\5RIMDWWB\Cycle02-Transparent-Blue[1].png">
              <a:extLst>
                <a:ext uri="{FF2B5EF4-FFF2-40B4-BE49-F238E27FC236}">
                  <a16:creationId xmlns:a16="http://schemas.microsoft.com/office/drawing/2014/main" id="{B1E80282-ACFF-4E6E-8E2D-4B42652EF174}"/>
                </a:ext>
              </a:extLst>
            </p:cNvPr>
            <p:cNvPicPr>
              <a:picLocks noChangeArrowheads="1"/>
            </p:cNvPicPr>
            <p:nvPr/>
          </p:nvPicPr>
          <p:blipFill>
            <a:blip r:embed="rId2" cstate="print"/>
            <a:srcRect/>
            <a:stretch>
              <a:fillRect/>
            </a:stretch>
          </p:blipFill>
          <p:spPr bwMode="auto">
            <a:xfrm>
              <a:off x="4864608" y="2630813"/>
              <a:ext cx="658368" cy="322699"/>
            </a:xfrm>
            <a:prstGeom prst="rect">
              <a:avLst/>
            </a:prstGeom>
            <a:grpFill/>
          </p:spPr>
        </p:pic>
        <p:pic>
          <p:nvPicPr>
            <p:cNvPr id="37" name="Picture 3" descr="C:\Users\q0hectes\AppData\Local\Microsoft\Windows\Temporary Internet Files\Content.IE5\5RIMDWWB\Cycle02-Transparent-Blue[1].png">
              <a:extLst>
                <a:ext uri="{FF2B5EF4-FFF2-40B4-BE49-F238E27FC236}">
                  <a16:creationId xmlns:a16="http://schemas.microsoft.com/office/drawing/2014/main" id="{8F38830A-F387-4575-828B-093356FDE279}"/>
                </a:ext>
              </a:extLst>
            </p:cNvPr>
            <p:cNvPicPr>
              <a:picLocks noChangeArrowheads="1"/>
            </p:cNvPicPr>
            <p:nvPr/>
          </p:nvPicPr>
          <p:blipFill>
            <a:blip r:embed="rId2" cstate="print"/>
            <a:srcRect/>
            <a:stretch>
              <a:fillRect/>
            </a:stretch>
          </p:blipFill>
          <p:spPr bwMode="auto">
            <a:xfrm>
              <a:off x="4864608" y="2118749"/>
              <a:ext cx="658368" cy="322699"/>
            </a:xfrm>
            <a:prstGeom prst="rect">
              <a:avLst/>
            </a:prstGeom>
            <a:grpFill/>
          </p:spPr>
        </p:pic>
        <p:pic>
          <p:nvPicPr>
            <p:cNvPr id="38" name="Picture 3" descr="C:\Users\q0hectes\AppData\Local\Microsoft\Windows\Temporary Internet Files\Content.IE5\5RIMDWWB\Cycle02-Transparent-Blue[1].png">
              <a:extLst>
                <a:ext uri="{FF2B5EF4-FFF2-40B4-BE49-F238E27FC236}">
                  <a16:creationId xmlns:a16="http://schemas.microsoft.com/office/drawing/2014/main" id="{CB62BFEA-19E8-43AA-B240-93AD69214BB2}"/>
                </a:ext>
              </a:extLst>
            </p:cNvPr>
            <p:cNvPicPr>
              <a:picLocks noChangeArrowheads="1"/>
            </p:cNvPicPr>
            <p:nvPr/>
          </p:nvPicPr>
          <p:blipFill>
            <a:blip r:embed="rId2" cstate="print"/>
            <a:srcRect/>
            <a:stretch>
              <a:fillRect/>
            </a:stretch>
          </p:blipFill>
          <p:spPr bwMode="auto">
            <a:xfrm>
              <a:off x="4864608" y="1834130"/>
              <a:ext cx="658368" cy="241558"/>
            </a:xfrm>
            <a:prstGeom prst="rect">
              <a:avLst/>
            </a:prstGeom>
            <a:grpFill/>
          </p:spPr>
        </p:pic>
        <p:sp>
          <p:nvSpPr>
            <p:cNvPr id="39" name="Rectangle 6">
              <a:extLst>
                <a:ext uri="{FF2B5EF4-FFF2-40B4-BE49-F238E27FC236}">
                  <a16:creationId xmlns:a16="http://schemas.microsoft.com/office/drawing/2014/main" id="{30449D17-AECE-4AED-8E64-B5320FAB94D4}"/>
                </a:ext>
              </a:extLst>
            </p:cNvPr>
            <p:cNvSpPr>
              <a:spLocks noChangeArrowheads="1"/>
            </p:cNvSpPr>
            <p:nvPr/>
          </p:nvSpPr>
          <p:spPr bwMode="auto">
            <a:xfrm>
              <a:off x="290870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 name="Rectangle 6">
              <a:extLst>
                <a:ext uri="{FF2B5EF4-FFF2-40B4-BE49-F238E27FC236}">
                  <a16:creationId xmlns:a16="http://schemas.microsoft.com/office/drawing/2014/main" id="{6D00586E-41C7-43BB-BF33-2745B39EF500}"/>
                </a:ext>
              </a:extLst>
            </p:cNvPr>
            <p:cNvSpPr>
              <a:spLocks noChangeArrowheads="1"/>
            </p:cNvSpPr>
            <p:nvPr/>
          </p:nvSpPr>
          <p:spPr bwMode="auto">
            <a:xfrm>
              <a:off x="3182112" y="2478024"/>
              <a:ext cx="441655"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 name="Rectangle 6">
              <a:extLst>
                <a:ext uri="{FF2B5EF4-FFF2-40B4-BE49-F238E27FC236}">
                  <a16:creationId xmlns:a16="http://schemas.microsoft.com/office/drawing/2014/main" id="{D0D3BA6B-6D58-4380-B100-FA86A1C0EFFD}"/>
                </a:ext>
              </a:extLst>
            </p:cNvPr>
            <p:cNvSpPr>
              <a:spLocks noChangeArrowheads="1"/>
            </p:cNvSpPr>
            <p:nvPr/>
          </p:nvSpPr>
          <p:spPr bwMode="auto">
            <a:xfrm>
              <a:off x="3621024"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2" name="Rectangle 6">
              <a:extLst>
                <a:ext uri="{FF2B5EF4-FFF2-40B4-BE49-F238E27FC236}">
                  <a16:creationId xmlns:a16="http://schemas.microsoft.com/office/drawing/2014/main" id="{97CD7396-0909-4253-8A5D-4E99B9AE37D9}"/>
                </a:ext>
              </a:extLst>
            </p:cNvPr>
            <p:cNvSpPr>
              <a:spLocks noChangeArrowheads="1"/>
            </p:cNvSpPr>
            <p:nvPr/>
          </p:nvSpPr>
          <p:spPr bwMode="auto">
            <a:xfrm>
              <a:off x="3858768"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3" name="Rectangle 6">
              <a:extLst>
                <a:ext uri="{FF2B5EF4-FFF2-40B4-BE49-F238E27FC236}">
                  <a16:creationId xmlns:a16="http://schemas.microsoft.com/office/drawing/2014/main" id="{DA306EB9-3BCB-4F65-BD21-B89A046DFECD}"/>
                </a:ext>
              </a:extLst>
            </p:cNvPr>
            <p:cNvSpPr>
              <a:spLocks noChangeArrowheads="1"/>
            </p:cNvSpPr>
            <p:nvPr/>
          </p:nvSpPr>
          <p:spPr bwMode="auto">
            <a:xfrm>
              <a:off x="698601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 name="Rectangle 6">
              <a:extLst>
                <a:ext uri="{FF2B5EF4-FFF2-40B4-BE49-F238E27FC236}">
                  <a16:creationId xmlns:a16="http://schemas.microsoft.com/office/drawing/2014/main" id="{3C7D32CB-D11C-4AEF-9EAB-B2A41B4675F0}"/>
                </a:ext>
              </a:extLst>
            </p:cNvPr>
            <p:cNvSpPr>
              <a:spLocks noChangeArrowheads="1"/>
            </p:cNvSpPr>
            <p:nvPr/>
          </p:nvSpPr>
          <p:spPr bwMode="auto">
            <a:xfrm>
              <a:off x="6565392" y="2478024"/>
              <a:ext cx="420624"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5" name="Rectangle 6">
              <a:extLst>
                <a:ext uri="{FF2B5EF4-FFF2-40B4-BE49-F238E27FC236}">
                  <a16:creationId xmlns:a16="http://schemas.microsoft.com/office/drawing/2014/main" id="{7A5AFB00-C074-48E2-B8EE-F7CBC66D7012}"/>
                </a:ext>
              </a:extLst>
            </p:cNvPr>
            <p:cNvSpPr>
              <a:spLocks noChangeArrowheads="1"/>
            </p:cNvSpPr>
            <p:nvPr/>
          </p:nvSpPr>
          <p:spPr bwMode="auto">
            <a:xfrm>
              <a:off x="6327648"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6" name="Rectangle 6">
              <a:extLst>
                <a:ext uri="{FF2B5EF4-FFF2-40B4-BE49-F238E27FC236}">
                  <a16:creationId xmlns:a16="http://schemas.microsoft.com/office/drawing/2014/main" id="{55284E21-17B9-4658-BD9B-76D2E499E08C}"/>
                </a:ext>
              </a:extLst>
            </p:cNvPr>
            <p:cNvSpPr>
              <a:spLocks noChangeArrowheads="1"/>
            </p:cNvSpPr>
            <p:nvPr/>
          </p:nvSpPr>
          <p:spPr bwMode="auto">
            <a:xfrm>
              <a:off x="6149339"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7" name="Line 39">
              <a:extLst>
                <a:ext uri="{FF2B5EF4-FFF2-40B4-BE49-F238E27FC236}">
                  <a16:creationId xmlns:a16="http://schemas.microsoft.com/office/drawing/2014/main" id="{A7112BEC-54C2-46EB-AEF5-C773BFA692B0}"/>
                </a:ext>
              </a:extLst>
            </p:cNvPr>
            <p:cNvSpPr>
              <a:spLocks noChangeShapeType="1"/>
            </p:cNvSpPr>
            <p:nvPr/>
          </p:nvSpPr>
          <p:spPr bwMode="auto">
            <a:xfrm>
              <a:off x="7132320" y="187777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8" name="Line 39">
              <a:extLst>
                <a:ext uri="{FF2B5EF4-FFF2-40B4-BE49-F238E27FC236}">
                  <a16:creationId xmlns:a16="http://schemas.microsoft.com/office/drawing/2014/main" id="{CEA85EF2-0442-4397-9AB1-40A66E13109F}"/>
                </a:ext>
              </a:extLst>
            </p:cNvPr>
            <p:cNvSpPr>
              <a:spLocks noChangeShapeType="1"/>
            </p:cNvSpPr>
            <p:nvPr/>
          </p:nvSpPr>
          <p:spPr bwMode="auto">
            <a:xfrm>
              <a:off x="6803136" y="229469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9" name="Line 39">
              <a:extLst>
                <a:ext uri="{FF2B5EF4-FFF2-40B4-BE49-F238E27FC236}">
                  <a16:creationId xmlns:a16="http://schemas.microsoft.com/office/drawing/2014/main" id="{6A23EC8A-ED09-4B15-9793-5C5234B27522}"/>
                </a:ext>
              </a:extLst>
            </p:cNvPr>
            <p:cNvSpPr>
              <a:spLocks noChangeShapeType="1"/>
            </p:cNvSpPr>
            <p:nvPr/>
          </p:nvSpPr>
          <p:spPr bwMode="auto">
            <a:xfrm>
              <a:off x="6437376" y="295351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0" name="Line 39">
              <a:extLst>
                <a:ext uri="{FF2B5EF4-FFF2-40B4-BE49-F238E27FC236}">
                  <a16:creationId xmlns:a16="http://schemas.microsoft.com/office/drawing/2014/main" id="{2AF62D42-092D-4E2C-BB35-497671C60881}"/>
                </a:ext>
              </a:extLst>
            </p:cNvPr>
            <p:cNvSpPr>
              <a:spLocks noChangeShapeType="1"/>
            </p:cNvSpPr>
            <p:nvPr/>
          </p:nvSpPr>
          <p:spPr bwMode="auto">
            <a:xfrm>
              <a:off x="6254496" y="342900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1" name="Line 39">
              <a:extLst>
                <a:ext uri="{FF2B5EF4-FFF2-40B4-BE49-F238E27FC236}">
                  <a16:creationId xmlns:a16="http://schemas.microsoft.com/office/drawing/2014/main" id="{32165693-5288-4556-96D9-F22A4DD8A40F}"/>
                </a:ext>
              </a:extLst>
            </p:cNvPr>
            <p:cNvSpPr>
              <a:spLocks noChangeShapeType="1"/>
            </p:cNvSpPr>
            <p:nvPr/>
          </p:nvSpPr>
          <p:spPr bwMode="auto">
            <a:xfrm>
              <a:off x="3035808" y="189280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2" name="Line 39">
              <a:extLst>
                <a:ext uri="{FF2B5EF4-FFF2-40B4-BE49-F238E27FC236}">
                  <a16:creationId xmlns:a16="http://schemas.microsoft.com/office/drawing/2014/main" id="{DD9114D7-A9D5-4D59-841D-2B3FBBCD8EF9}"/>
                </a:ext>
              </a:extLst>
            </p:cNvPr>
            <p:cNvSpPr>
              <a:spLocks noChangeShapeType="1"/>
            </p:cNvSpPr>
            <p:nvPr/>
          </p:nvSpPr>
          <p:spPr bwMode="auto">
            <a:xfrm>
              <a:off x="3401568" y="230973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3" name="Line 39">
              <a:extLst>
                <a:ext uri="{FF2B5EF4-FFF2-40B4-BE49-F238E27FC236}">
                  <a16:creationId xmlns:a16="http://schemas.microsoft.com/office/drawing/2014/main" id="{AA7350EA-F441-4628-823E-498F9A484DAB}"/>
                </a:ext>
              </a:extLst>
            </p:cNvPr>
            <p:cNvSpPr>
              <a:spLocks noChangeShapeType="1"/>
            </p:cNvSpPr>
            <p:nvPr/>
          </p:nvSpPr>
          <p:spPr bwMode="auto">
            <a:xfrm>
              <a:off x="3730752" y="296855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4" name="Line 39">
              <a:extLst>
                <a:ext uri="{FF2B5EF4-FFF2-40B4-BE49-F238E27FC236}">
                  <a16:creationId xmlns:a16="http://schemas.microsoft.com/office/drawing/2014/main" id="{281C7C72-ACDF-4061-958E-F9F417C2B64E}"/>
                </a:ext>
              </a:extLst>
            </p:cNvPr>
            <p:cNvSpPr>
              <a:spLocks noChangeShapeType="1"/>
            </p:cNvSpPr>
            <p:nvPr/>
          </p:nvSpPr>
          <p:spPr bwMode="auto">
            <a:xfrm>
              <a:off x="3950208" y="344403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grpSp>
      <p:pic>
        <p:nvPicPr>
          <p:cNvPr id="55" name="Picture 3277">
            <a:extLst>
              <a:ext uri="{FF2B5EF4-FFF2-40B4-BE49-F238E27FC236}">
                <a16:creationId xmlns:a16="http://schemas.microsoft.com/office/drawing/2014/main" id="{BC9FE60B-E0D5-4E9F-8B4B-4E0DFBAE2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844" y="4587718"/>
            <a:ext cx="3411797" cy="193748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232BAF64-3A4E-554D-B200-7796D2D6D720}"/>
              </a:ext>
            </a:extLst>
          </p:cNvPr>
          <p:cNvSpPr txBox="1"/>
          <p:nvPr/>
        </p:nvSpPr>
        <p:spPr>
          <a:xfrm>
            <a:off x="7162800" y="6248400"/>
            <a:ext cx="1938014"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406173585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sz="2400" dirty="0"/>
              <a:t>CO2 and Atmospheric Deposition</a:t>
            </a:r>
            <a:br>
              <a:rPr lang="en-US" sz="2400" dirty="0"/>
            </a:br>
            <a:r>
              <a:rPr lang="en-US" sz="2400" dirty="0"/>
              <a:t>(Task 1 – Additional Feature)</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4" name="Content Placeholder 3">
            <a:extLst>
              <a:ext uri="{FF2B5EF4-FFF2-40B4-BE49-F238E27FC236}">
                <a16:creationId xmlns:a16="http://schemas.microsoft.com/office/drawing/2014/main" id="{71E31308-6032-4A41-8BB9-4768D6804641}"/>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940250"/>
            <a:ext cx="5109882" cy="384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8D5D32DF-1AC5-44AC-B41E-7BD776042EA8}"/>
              </a:ext>
            </a:extLst>
          </p:cNvPr>
          <p:cNvSpPr txBox="1">
            <a:spLocks/>
          </p:cNvSpPr>
          <p:nvPr/>
        </p:nvSpPr>
        <p:spPr bwMode="auto">
          <a:xfrm>
            <a:off x="147918" y="1752600"/>
            <a:ext cx="372811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kern="0" dirty="0">
                <a:latin typeface="Arial" panose="020B0604020202020204" pitchFamily="34" charset="0"/>
                <a:ea typeface="Calibri" panose="020F0502020204030204" pitchFamily="34" charset="0"/>
                <a:cs typeface="Arial" panose="020B0604020202020204" pitchFamily="34" charset="0"/>
              </a:rPr>
              <a:t>Atmospheric deposition: either dry or wet deposition (rain or snow) of pollutants contribute to the mass loading of a pollutant. </a:t>
            </a:r>
          </a:p>
          <a:p>
            <a:pPr>
              <a:buFont typeface="Arial" panose="020B0604020202020204" pitchFamily="34" charset="0"/>
              <a:buChar char="•"/>
            </a:pPr>
            <a:r>
              <a:rPr lang="en-US" sz="2000" kern="0" dirty="0">
                <a:latin typeface="Arial" panose="020B0604020202020204" pitchFamily="34" charset="0"/>
                <a:ea typeface="Calibri" panose="020F0502020204030204" pitchFamily="34" charset="0"/>
                <a:cs typeface="Arial" panose="020B0604020202020204" pitchFamily="34" charset="0"/>
              </a:rPr>
              <a:t>Dry deposition can include dust or particle transport associated with the pollutant. </a:t>
            </a:r>
          </a:p>
          <a:p>
            <a:pPr>
              <a:buFont typeface="Arial" panose="020B0604020202020204" pitchFamily="34" charset="0"/>
              <a:buChar char="•"/>
            </a:pPr>
            <a:r>
              <a:rPr lang="en-US" sz="2000" kern="0" dirty="0">
                <a:latin typeface="Arial" panose="020B0604020202020204" pitchFamily="34" charset="0"/>
                <a:ea typeface="Calibri" panose="020F0502020204030204" pitchFamily="34" charset="0"/>
                <a:cs typeface="Arial" panose="020B0604020202020204" pitchFamily="34" charset="0"/>
              </a:rPr>
              <a:t>The processes of atmospheric deposition include any state variables in </a:t>
            </a:r>
            <a:r>
              <a:rPr lang="en-US" sz="2000" b="1" kern="0" dirty="0">
                <a:latin typeface="Arial" panose="020B0604020202020204" pitchFamily="34" charset="0"/>
                <a:ea typeface="Calibri" panose="020F0502020204030204" pitchFamily="34" charset="0"/>
                <a:cs typeface="Arial" panose="020B0604020202020204" pitchFamily="34" charset="0"/>
              </a:rPr>
              <a:t>CE-QUAL-W2</a:t>
            </a:r>
            <a:r>
              <a:rPr lang="en-US" sz="2000" kern="0" dirty="0">
                <a:latin typeface="Arial" panose="020B0604020202020204" pitchFamily="34" charset="0"/>
                <a:ea typeface="Calibri" panose="020F0502020204030204" pitchFamily="34" charset="0"/>
                <a:cs typeface="Arial" panose="020B0604020202020204" pitchFamily="34" charset="0"/>
              </a:rPr>
              <a:t> (such as N, P, and Hg) .</a:t>
            </a:r>
            <a:endParaRPr lang="en-US" sz="2000" kern="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26DD119-AF47-8C4D-8D76-E97A65035379}"/>
              </a:ext>
            </a:extLst>
          </p:cNvPr>
          <p:cNvSpPr txBox="1"/>
          <p:nvPr/>
        </p:nvSpPr>
        <p:spPr>
          <a:xfrm>
            <a:off x="5481695" y="5955268"/>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356269113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228600" y="1540701"/>
            <a:ext cx="8686800" cy="5012499"/>
          </a:xfrm>
        </p:spPr>
        <p:txBody>
          <a:bodyPr/>
          <a:lstStyle/>
          <a:p>
            <a:pPr marL="0" indent="0">
              <a:spcBef>
                <a:spcPct val="0"/>
              </a:spcBef>
              <a:spcAft>
                <a:spcPts val="600"/>
              </a:spcAft>
              <a:buNone/>
            </a:pPr>
            <a:r>
              <a:rPr lang="en-US" sz="2000" kern="1200" dirty="0">
                <a:latin typeface="Arial" panose="020B0604020202020204" pitchFamily="34" charset="0"/>
                <a:cs typeface="Arial" panose="020B0604020202020204" pitchFamily="34" charset="0"/>
              </a:rPr>
              <a:t>This work unit was developed in response to SON ENV 1174, </a:t>
            </a:r>
            <a:r>
              <a:rPr lang="en-US" sz="2000" i="1" kern="1200" dirty="0">
                <a:latin typeface="Arial" panose="020B0604020202020204" pitchFamily="34" charset="0"/>
                <a:cs typeface="Arial" panose="020B0604020202020204" pitchFamily="34" charset="0"/>
              </a:rPr>
              <a:t>Development of New Capabilities and Enhancements to the USACE Two-Dimensional Reservoir Water Quality Model (</a:t>
            </a:r>
            <a:r>
              <a:rPr lang="en-US" sz="2000" b="1" kern="1200" dirty="0">
                <a:latin typeface="Arial" panose="020B0604020202020204" pitchFamily="34" charset="0"/>
                <a:cs typeface="Arial" panose="020B0604020202020204" pitchFamily="34" charset="0"/>
              </a:rPr>
              <a:t>CE-QUAL-W2</a:t>
            </a:r>
            <a:r>
              <a:rPr lang="en-US" sz="2000" i="1" kern="1200" dirty="0">
                <a:latin typeface="Arial" panose="020B0604020202020204" pitchFamily="34" charset="0"/>
                <a:cs typeface="Arial" panose="020B0604020202020204" pitchFamily="34" charset="0"/>
              </a:rPr>
              <a:t>), </a:t>
            </a:r>
            <a:r>
              <a:rPr lang="en-US" sz="2000" kern="1200" dirty="0">
                <a:latin typeface="Arial" panose="020B0604020202020204" pitchFamily="34" charset="0"/>
                <a:cs typeface="Arial" panose="020B0604020202020204" pitchFamily="34" charset="0"/>
              </a:rPr>
              <a:t>presented to the 2018 ERARG to address SON ENV 1550, </a:t>
            </a:r>
            <a:r>
              <a:rPr lang="en-US" sz="2000" i="1" kern="1200" dirty="0">
                <a:latin typeface="Arial" panose="020B0604020202020204" pitchFamily="34" charset="0"/>
                <a:cs typeface="Arial" panose="020B0604020202020204" pitchFamily="34" charset="0"/>
              </a:rPr>
              <a:t>Two-Dimensional Water Quality Capabilities for Reservoir Operations Decision-Making</a:t>
            </a:r>
            <a:r>
              <a:rPr lang="en-US" sz="2000" kern="1200" dirty="0">
                <a:latin typeface="Arial" panose="020B0604020202020204" pitchFamily="34" charset="0"/>
                <a:cs typeface="Arial" panose="020B0604020202020204" pitchFamily="34" charset="0"/>
              </a:rPr>
              <a:t>, presented to the 2020 ERARG.</a:t>
            </a:r>
          </a:p>
          <a:p>
            <a:pPr marL="0" indent="0">
              <a:spcBef>
                <a:spcPct val="0"/>
              </a:spcBef>
              <a:spcAft>
                <a:spcPts val="600"/>
              </a:spcAft>
              <a:buNone/>
            </a:pPr>
            <a:r>
              <a:rPr lang="en-US" sz="2000" b="1" i="1" kern="1200" dirty="0">
                <a:latin typeface="Arial" panose="020B0604020202020204" pitchFamily="34" charset="0"/>
                <a:cs typeface="Arial" panose="020B0604020202020204" pitchFamily="34" charset="0"/>
              </a:rPr>
              <a:t>Objectives:</a:t>
            </a:r>
          </a:p>
          <a:p>
            <a:pPr>
              <a:spcBef>
                <a:spcPct val="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Upgrade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to incorporate the latest water quality modeling R&amp;D at ERDC </a:t>
            </a:r>
          </a:p>
          <a:p>
            <a:pPr lvl="0"/>
            <a:r>
              <a:rPr lang="en-US" sz="2000" dirty="0">
                <a:latin typeface="Arial" panose="020B0604020202020204" pitchFamily="34" charset="0"/>
                <a:cs typeface="Arial" panose="020B0604020202020204" pitchFamily="34" charset="0"/>
              </a:rPr>
              <a:t>Restructure current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model source code to use robust data storage file formats that adhere to widely-supported modern standards, such as HDF5 and CSV, enabling seamless linkage with other models, e.g., </a:t>
            </a:r>
            <a:r>
              <a:rPr lang="en-US" sz="2000" b="1" dirty="0">
                <a:latin typeface="Arial" panose="020B0604020202020204" pitchFamily="34" charset="0"/>
                <a:cs typeface="Arial" panose="020B0604020202020204" pitchFamily="34" charset="0"/>
              </a:rPr>
              <a:t>HEC-RAS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HEC-ResSim</a:t>
            </a:r>
            <a:r>
              <a:rPr lang="en-US" sz="2000" dirty="0">
                <a:latin typeface="Arial" panose="020B0604020202020204" pitchFamily="34" charset="0"/>
                <a:cs typeface="Arial" panose="020B0604020202020204" pitchFamily="34" charset="0"/>
              </a:rPr>
              <a:t>, improving multi-model system reliability and reducing maintenance cost of software, models, and linked modeling systems. </a:t>
            </a:r>
            <a:endParaRPr lang="en-US" sz="2000" b="1"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6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altLang="en-US" sz="2400" b="1" dirty="0">
                <a:ea typeface="ＭＳ Ｐゴシック" panose="020B0600070205080204" pitchFamily="34" charset="-128"/>
              </a:rPr>
              <a:t>Mercury (Hg) Cycle Module</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 – Additional Feature)</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6" name="Object 55">
            <a:extLst>
              <a:ext uri="{FF2B5EF4-FFF2-40B4-BE49-F238E27FC236}">
                <a16:creationId xmlns:a16="http://schemas.microsoft.com/office/drawing/2014/main" id="{DBFF0944-108C-4AFD-994F-35F54647C6FD}"/>
              </a:ext>
            </a:extLst>
          </p:cNvPr>
          <p:cNvGraphicFramePr>
            <a:graphicFrameLocks noChangeAspect="1"/>
          </p:cNvGraphicFramePr>
          <p:nvPr/>
        </p:nvGraphicFramePr>
        <p:xfrm>
          <a:off x="1255278" y="1956655"/>
          <a:ext cx="7162954" cy="4271860"/>
        </p:xfrm>
        <a:graphic>
          <a:graphicData uri="http://schemas.openxmlformats.org/presentationml/2006/ole">
            <mc:AlternateContent xmlns:mc="http://schemas.openxmlformats.org/markup-compatibility/2006">
              <mc:Choice xmlns:v="urn:schemas-microsoft-com:vml" Requires="v">
                <p:oleObj spid="_x0000_s3147" name="Visio" r:id="rId3" imgW="5730363" imgH="3417488" progId="Visio.Drawing.15">
                  <p:embed/>
                </p:oleObj>
              </mc:Choice>
              <mc:Fallback>
                <p:oleObj name="Visio" r:id="rId3" imgW="5730363" imgH="3417488" progId="Visio.Drawing.15">
                  <p:embed/>
                  <p:pic>
                    <p:nvPicPr>
                      <p:cNvPr id="56" name="Object 55">
                        <a:extLst>
                          <a:ext uri="{FF2B5EF4-FFF2-40B4-BE49-F238E27FC236}">
                            <a16:creationId xmlns:a16="http://schemas.microsoft.com/office/drawing/2014/main" id="{DBFF0944-108C-4AFD-994F-35F54647C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278" y="1956655"/>
                        <a:ext cx="7162954" cy="427186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8D620BDE-35BE-4420-9D49-97650883CE78}"/>
              </a:ext>
            </a:extLst>
          </p:cNvPr>
          <p:cNvSpPr txBox="1"/>
          <p:nvPr/>
        </p:nvSpPr>
        <p:spPr>
          <a:xfrm>
            <a:off x="2055277" y="6236341"/>
            <a:ext cx="5075557" cy="400110"/>
          </a:xfrm>
          <a:prstGeom prst="rect">
            <a:avLst/>
          </a:prstGeom>
          <a:noFill/>
        </p:spPr>
        <p:txBody>
          <a:bodyPr wrap="none" rtlCol="0">
            <a:spAutoFit/>
          </a:bodyPr>
          <a:lstStyle/>
          <a:p>
            <a:r>
              <a:rPr lang="en-US" sz="2000" dirty="0"/>
              <a:t>Conceptual Mercury Cycle in a Water Body</a:t>
            </a:r>
          </a:p>
        </p:txBody>
      </p:sp>
      <p:sp>
        <p:nvSpPr>
          <p:cNvPr id="7" name="TextBox 6">
            <a:extLst>
              <a:ext uri="{FF2B5EF4-FFF2-40B4-BE49-F238E27FC236}">
                <a16:creationId xmlns:a16="http://schemas.microsoft.com/office/drawing/2014/main" id="{1D546B10-FBF6-419E-9FA9-B93A6511C2A6}"/>
              </a:ext>
            </a:extLst>
          </p:cNvPr>
          <p:cNvSpPr txBox="1"/>
          <p:nvPr/>
        </p:nvSpPr>
        <p:spPr>
          <a:xfrm>
            <a:off x="1572417" y="1474901"/>
            <a:ext cx="6442030" cy="400110"/>
          </a:xfrm>
          <a:prstGeom prst="rect">
            <a:avLst/>
          </a:prstGeom>
          <a:solidFill>
            <a:srgbClr val="00B050"/>
          </a:solidFill>
        </p:spPr>
        <p:txBody>
          <a:bodyPr wrap="square">
            <a:spAutoFit/>
          </a:bodyPr>
          <a:lstStyle/>
          <a:p>
            <a:r>
              <a:rPr lang="en-US" altLang="en-US" sz="2000" b="1" dirty="0">
                <a:ea typeface="ＭＳ Ｐゴシック" panose="020B0600070205080204" pitchFamily="34" charset="-128"/>
              </a:rPr>
              <a:t>Elemental Hg          Inorganic Hg        Methylmercury</a:t>
            </a:r>
            <a:endParaRPr lang="en-US" sz="2000" dirty="0"/>
          </a:p>
        </p:txBody>
      </p:sp>
      <p:sp>
        <p:nvSpPr>
          <p:cNvPr id="4" name="TextBox 3">
            <a:extLst>
              <a:ext uri="{FF2B5EF4-FFF2-40B4-BE49-F238E27FC236}">
                <a16:creationId xmlns:a16="http://schemas.microsoft.com/office/drawing/2014/main" id="{4721FAC7-C0EC-D44A-B56E-ED80F6320F69}"/>
              </a:ext>
            </a:extLst>
          </p:cNvPr>
          <p:cNvSpPr txBox="1"/>
          <p:nvPr/>
        </p:nvSpPr>
        <p:spPr>
          <a:xfrm>
            <a:off x="214709" y="1524000"/>
            <a:ext cx="1143000" cy="646331"/>
          </a:xfrm>
          <a:prstGeom prst="rect">
            <a:avLst/>
          </a:prstGeom>
          <a:noFill/>
        </p:spPr>
        <p:txBody>
          <a:bodyPr wrap="square" rtlCol="0">
            <a:spAutoFit/>
          </a:bodyPr>
          <a:lstStyle/>
          <a:p>
            <a:r>
              <a:rPr lang="en-US" sz="1800" dirty="0"/>
              <a:t>Status:</a:t>
            </a:r>
          </a:p>
          <a:p>
            <a:r>
              <a:rPr lang="en-US" sz="1800" dirty="0"/>
              <a:t>On Time</a:t>
            </a:r>
          </a:p>
        </p:txBody>
      </p:sp>
    </p:spTree>
    <p:extLst>
      <p:ext uri="{BB962C8B-B14F-4D97-AF65-F5344CB8AC3E}">
        <p14:creationId xmlns:p14="http://schemas.microsoft.com/office/powerpoint/2010/main" val="6003671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28575"/>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sz="2400" dirty="0">
                <a:ea typeface="ＭＳ Ｐゴシック" pitchFamily="34" charset="-128"/>
              </a:rPr>
              <a:t>Total Dissolved Gas (TDG)</a:t>
            </a:r>
            <a:br>
              <a:rPr lang="en-US" sz="2400" dirty="0">
                <a:ea typeface="ＭＳ Ｐゴシック" pitchFamily="34" charset="-128"/>
              </a:rPr>
            </a:br>
            <a:r>
              <a:rPr lang="en-US" sz="2400" dirty="0">
                <a:ea typeface="ＭＳ Ｐゴシック" pitchFamily="34" charset="-128"/>
              </a:rPr>
              <a:t>(Task 1 – Additional Feature)</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 name="TextBox 5">
            <a:extLst>
              <a:ext uri="{FF2B5EF4-FFF2-40B4-BE49-F238E27FC236}">
                <a16:creationId xmlns:a16="http://schemas.microsoft.com/office/drawing/2014/main" id="{C86972AD-E7B6-4FE0-8893-CDA1F6B5C531}"/>
              </a:ext>
            </a:extLst>
          </p:cNvPr>
          <p:cNvSpPr txBox="1"/>
          <p:nvPr/>
        </p:nvSpPr>
        <p:spPr>
          <a:xfrm>
            <a:off x="-8860" y="4053474"/>
            <a:ext cx="4527573" cy="2308324"/>
          </a:xfrm>
          <a:prstGeom prst="rect">
            <a:avLst/>
          </a:prstGeom>
          <a:noFill/>
        </p:spPr>
        <p:txBody>
          <a:bodyPr wrap="square">
            <a:spAutoFit/>
          </a:bodyPr>
          <a:lstStyle/>
          <a:p>
            <a:pPr marL="285750" indent="-285750">
              <a:buFont typeface="Arial" panose="020B0604020202020204" pitchFamily="34" charset="0"/>
              <a:buChar char="•"/>
            </a:pPr>
            <a:r>
              <a:rPr lang="en-US" sz="2400" dirty="0"/>
              <a:t>Estimates the forebay and tailwater TDG pressures resulting from reservoir operations. </a:t>
            </a:r>
          </a:p>
          <a:p>
            <a:pPr marL="285750" indent="-285750">
              <a:buFont typeface="Arial" panose="020B0604020202020204" pitchFamily="34" charset="0"/>
              <a:buChar char="•"/>
            </a:pPr>
            <a:r>
              <a:rPr lang="en-US" sz="2400" dirty="0">
                <a:ea typeface="ＭＳ Ｐゴシック" pitchFamily="34" charset="-128"/>
              </a:rPr>
              <a:t>TDG Computed from “N2+DO” and DGP</a:t>
            </a:r>
            <a:endParaRPr lang="en-US" sz="2400" dirty="0"/>
          </a:p>
        </p:txBody>
      </p:sp>
      <p:pic>
        <p:nvPicPr>
          <p:cNvPr id="5" name="Picture 4">
            <a:extLst>
              <a:ext uri="{FF2B5EF4-FFF2-40B4-BE49-F238E27FC236}">
                <a16:creationId xmlns:a16="http://schemas.microsoft.com/office/drawing/2014/main" id="{F9A2FDB0-6074-45DF-AD02-61B9B6BB5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713" y="1472052"/>
            <a:ext cx="4598719" cy="5117170"/>
          </a:xfrm>
          <a:prstGeom prst="rect">
            <a:avLst/>
          </a:prstGeom>
        </p:spPr>
      </p:pic>
      <p:pic>
        <p:nvPicPr>
          <p:cNvPr id="4" name="Picture 2" descr="Image result for Spillway powerhouse figure">
            <a:extLst>
              <a:ext uri="{FF2B5EF4-FFF2-40B4-BE49-F238E27FC236}">
                <a16:creationId xmlns:a16="http://schemas.microsoft.com/office/drawing/2014/main" id="{E4D669CA-CE80-4536-985D-9A4F830840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4" y="1762808"/>
            <a:ext cx="4437888" cy="20834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6F0C3C-5E15-864C-8EA4-224B79B3DA87}"/>
              </a:ext>
            </a:extLst>
          </p:cNvPr>
          <p:cNvSpPr txBox="1"/>
          <p:nvPr/>
        </p:nvSpPr>
        <p:spPr>
          <a:xfrm>
            <a:off x="7162800" y="1472052"/>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0084906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dirty="0"/>
              <a:t>FY21 Accomplishment 2:</a:t>
            </a:r>
            <a:br>
              <a:rPr lang="en-US" dirty="0"/>
            </a:br>
            <a:r>
              <a:rPr lang="en-US" sz="2400" dirty="0"/>
              <a:t>Upgraded Model Input and Output</a:t>
            </a:r>
            <a:br>
              <a:rPr lang="en-US" sz="2400" dirty="0"/>
            </a:br>
            <a:r>
              <a:rPr lang="en-US" sz="2400" dirty="0"/>
              <a:t>(Task 2)</a:t>
            </a:r>
            <a:br>
              <a:rPr lang="en-US" sz="2400" dirty="0"/>
            </a:br>
            <a:endParaRPr lang="en-US" altLang="en-US" b="1" dirty="0">
              <a:ea typeface="ＭＳ Ｐゴシック" panose="020B0600070205080204" pitchFamily="34" charset="-128"/>
            </a:endParaRPr>
          </a:p>
        </p:txBody>
      </p:sp>
      <p:pic>
        <p:nvPicPr>
          <p:cNvPr id="5" name="Picture 4">
            <a:extLst>
              <a:ext uri="{FF2B5EF4-FFF2-40B4-BE49-F238E27FC236}">
                <a16:creationId xmlns:a16="http://schemas.microsoft.com/office/drawing/2014/main" id="{CDB319DD-9D4C-48B1-9E8B-5F9CFB7F8944}"/>
              </a:ext>
            </a:extLst>
          </p:cNvPr>
          <p:cNvPicPr>
            <a:picLocks noChangeAspect="1"/>
          </p:cNvPicPr>
          <p:nvPr/>
        </p:nvPicPr>
        <p:blipFill>
          <a:blip r:embed="rId2"/>
          <a:stretch>
            <a:fillRect/>
          </a:stretch>
        </p:blipFill>
        <p:spPr>
          <a:xfrm>
            <a:off x="419176" y="1523999"/>
            <a:ext cx="3155309" cy="4775603"/>
          </a:xfrm>
          <a:prstGeom prst="rect">
            <a:avLst/>
          </a:prstGeom>
        </p:spPr>
      </p:pic>
      <p:sp>
        <p:nvSpPr>
          <p:cNvPr id="6" name="Content Placeholder 3">
            <a:extLst>
              <a:ext uri="{FF2B5EF4-FFF2-40B4-BE49-F238E27FC236}">
                <a16:creationId xmlns:a16="http://schemas.microsoft.com/office/drawing/2014/main" id="{522C9833-7FBD-41E0-9F1E-0CDFFF0B57B1}"/>
              </a:ext>
            </a:extLst>
          </p:cNvPr>
          <p:cNvSpPr txBox="1">
            <a:spLocks/>
          </p:cNvSpPr>
          <p:nvPr/>
        </p:nvSpPr>
        <p:spPr>
          <a:xfrm>
            <a:off x="3733800" y="2349547"/>
            <a:ext cx="4988052" cy="4268585"/>
          </a:xfrm>
          <a:prstGeom prst="rect">
            <a:avLst/>
          </a:prstGeom>
        </p:spPr>
        <p:txBody>
          <a:bodyPr>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r>
              <a:rPr lang="en-US" sz="2400" kern="0" dirty="0">
                <a:latin typeface="Arial" panose="020B0604020202020204" pitchFamily="34" charset="0"/>
                <a:cs typeface="Arial" panose="020B0604020202020204" pitchFamily="34" charset="0"/>
              </a:rPr>
              <a:t>Added capability to use Excel to create the model control files</a:t>
            </a:r>
          </a:p>
          <a:p>
            <a:pPr lvl="1"/>
            <a:r>
              <a:rPr lang="en-US" sz="2000" kern="0" dirty="0">
                <a:latin typeface="Arial" panose="020B0604020202020204" pitchFamily="34" charset="0"/>
                <a:cs typeface="Arial" panose="020B0604020202020204" pitchFamily="34" charset="0"/>
              </a:rPr>
              <a:t>Simplified editing of input files</a:t>
            </a:r>
          </a:p>
          <a:p>
            <a:pPr lvl="1"/>
            <a:r>
              <a:rPr lang="en-US" sz="2000" kern="0" dirty="0">
                <a:latin typeface="Arial" panose="020B0604020202020204" pitchFamily="34" charset="0"/>
                <a:cs typeface="Arial" panose="020B0604020202020204" pitchFamily="34" charset="0"/>
              </a:rPr>
              <a:t>No </a:t>
            </a:r>
            <a:r>
              <a:rPr lang="en-US" sz="2000" b="1" kern="0" dirty="0" err="1">
                <a:latin typeface="Arial" panose="020B0604020202020204" pitchFamily="34" charset="0"/>
                <a:cs typeface="Arial" panose="020B0604020202020204" pitchFamily="34" charset="0"/>
              </a:rPr>
              <a:t>graph.npt</a:t>
            </a:r>
            <a:r>
              <a:rPr lang="en-US" sz="2000" b="1" kern="0" dirty="0">
                <a:latin typeface="Arial" panose="020B0604020202020204" pitchFamily="34" charset="0"/>
                <a:cs typeface="Arial" panose="020B0604020202020204" pitchFamily="34" charset="0"/>
              </a:rPr>
              <a:t> </a:t>
            </a:r>
            <a:r>
              <a:rPr lang="en-US" sz="2000" kern="0" dirty="0">
                <a:latin typeface="Arial" panose="020B0604020202020204" pitchFamily="34" charset="0"/>
                <a:cs typeface="Arial" panose="020B0604020202020204" pitchFamily="34" charset="0"/>
              </a:rPr>
              <a:t>file required</a:t>
            </a:r>
          </a:p>
          <a:p>
            <a:pPr lvl="1"/>
            <a:r>
              <a:rPr lang="en-US" sz="2000" kern="0" dirty="0">
                <a:latin typeface="Arial" panose="020B0604020202020204" pitchFamily="34" charset="0"/>
                <a:cs typeface="Arial" panose="020B0604020202020204" pitchFamily="34" charset="0"/>
              </a:rPr>
              <a:t>Easier cutting and pasting</a:t>
            </a:r>
          </a:p>
          <a:p>
            <a:pPr lvl="1"/>
            <a:r>
              <a:rPr lang="en-US" sz="2000" kern="0" dirty="0">
                <a:latin typeface="Arial" panose="020B0604020202020204" pitchFamily="34" charset="0"/>
                <a:cs typeface="Arial" panose="020B0604020202020204" pitchFamily="34" charset="0"/>
              </a:rPr>
              <a:t>Simplified I/O</a:t>
            </a:r>
          </a:p>
          <a:p>
            <a:pPr lvl="1"/>
            <a:r>
              <a:rPr lang="en-US" sz="2000" kern="0" dirty="0">
                <a:latin typeface="Arial" panose="020B0604020202020204" pitchFamily="34" charset="0"/>
                <a:cs typeface="Arial" panose="020B0604020202020204" pitchFamily="34" charset="0"/>
              </a:rPr>
              <a:t>Files more organized</a:t>
            </a:r>
          </a:p>
          <a:p>
            <a:pPr lvl="1"/>
            <a:r>
              <a:rPr lang="en-US" sz="2000" kern="0" dirty="0">
                <a:latin typeface="Arial" panose="020B0604020202020204" pitchFamily="34" charset="0"/>
                <a:cs typeface="Arial" panose="020B0604020202020204" pitchFamily="34" charset="0"/>
              </a:rPr>
              <a:t>Variable names and explanations at user’s fingertips</a:t>
            </a:r>
          </a:p>
          <a:p>
            <a:pPr lvl="1"/>
            <a:r>
              <a:rPr lang="en-US" sz="2000" kern="0" dirty="0">
                <a:latin typeface="Arial" panose="020B0604020202020204" pitchFamily="34" charset="0"/>
                <a:cs typeface="Arial" panose="020B0604020202020204" pitchFamily="34" charset="0"/>
              </a:rPr>
              <a:t>Formulae included in released Excel tool assist in control file development</a:t>
            </a:r>
          </a:p>
          <a:p>
            <a:endParaRPr lang="en-US" sz="2400" kern="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1351FA8-D255-4AE0-9745-F7143E195EA3}"/>
              </a:ext>
            </a:extLst>
          </p:cNvPr>
          <p:cNvSpPr txBox="1"/>
          <p:nvPr/>
        </p:nvSpPr>
        <p:spPr>
          <a:xfrm>
            <a:off x="3733800" y="1509025"/>
            <a:ext cx="4396377" cy="830997"/>
          </a:xfrm>
          <a:prstGeom prst="rect">
            <a:avLst/>
          </a:prstGeom>
          <a:solidFill>
            <a:srgbClr val="FFC000"/>
          </a:solidFill>
        </p:spPr>
        <p:txBody>
          <a:bodyPr wrap="square" rtlCol="0">
            <a:spAutoFit/>
          </a:bodyPr>
          <a:lstStyle/>
          <a:p>
            <a:r>
              <a:rPr lang="en-US" sz="2400" dirty="0"/>
              <a:t>Excel file </a:t>
            </a:r>
            <a:r>
              <a:rPr lang="en-US" sz="2400" b="1" dirty="0"/>
              <a:t>w2_con.xlsm </a:t>
            </a:r>
            <a:r>
              <a:rPr lang="en-US" sz="2400" dirty="0">
                <a:sym typeface="Wingdings" panose="05000000000000000000" pitchFamily="2" charset="2"/>
              </a:rPr>
              <a:t> </a:t>
            </a:r>
            <a:r>
              <a:rPr lang="en-US" sz="2400" b="1" dirty="0">
                <a:sym typeface="Wingdings" panose="05000000000000000000" pitchFamily="2" charset="2"/>
              </a:rPr>
              <a:t>w2_con.csv</a:t>
            </a:r>
            <a:endParaRPr lang="en-US" sz="2400" b="1" dirty="0"/>
          </a:p>
        </p:txBody>
      </p:sp>
      <p:sp>
        <p:nvSpPr>
          <p:cNvPr id="8" name="TextBox 7">
            <a:extLst>
              <a:ext uri="{FF2B5EF4-FFF2-40B4-BE49-F238E27FC236}">
                <a16:creationId xmlns:a16="http://schemas.microsoft.com/office/drawing/2014/main" id="{D1B18146-370A-824D-B357-202B8832AAB9}"/>
              </a:ext>
            </a:extLst>
          </p:cNvPr>
          <p:cNvSpPr txBox="1"/>
          <p:nvPr/>
        </p:nvSpPr>
        <p:spPr>
          <a:xfrm>
            <a:off x="34215" y="6248400"/>
            <a:ext cx="1981200"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57853393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Visualization Capabilities</a:t>
            </a:r>
            <a:br>
              <a:rPr lang="en-US" sz="2400" dirty="0"/>
            </a:br>
            <a:r>
              <a:rPr lang="en-US" sz="2400" dirty="0"/>
              <a:t>(Task 3)</a:t>
            </a:r>
            <a:endParaRPr lang="en-US" sz="1400" dirty="0">
              <a:solidFill>
                <a:srgbClr val="FF0000"/>
              </a:solidFill>
            </a:endParaRPr>
          </a:p>
        </p:txBody>
      </p:sp>
      <p:sp>
        <p:nvSpPr>
          <p:cNvPr id="3" name="Content Placeholder 2"/>
          <p:cNvSpPr>
            <a:spLocks noGrp="1"/>
          </p:cNvSpPr>
          <p:nvPr>
            <p:ph idx="1"/>
          </p:nvPr>
        </p:nvSpPr>
        <p:spPr>
          <a:xfrm>
            <a:off x="457200" y="1524000"/>
            <a:ext cx="4876800" cy="3637919"/>
          </a:xfrm>
        </p:spPr>
        <p:txBody>
          <a:bodyPr wrap="square">
            <a:spAutoFit/>
          </a:bodyPr>
          <a:lstStyle/>
          <a:p>
            <a:pPr>
              <a:buNone/>
            </a:pPr>
            <a:r>
              <a:rPr lang="en-US" sz="1800" dirty="0">
                <a:latin typeface="Arial" pitchFamily="34" charset="0"/>
                <a:cs typeface="Arial" pitchFamily="34" charset="0"/>
              </a:rPr>
              <a:t>Description: Visualization capabilities were developed for CE-QUAL-W2 using Python.</a:t>
            </a:r>
          </a:p>
          <a:p>
            <a:r>
              <a:rPr lang="en-US" sz="1800" dirty="0">
                <a:latin typeface="Arial" pitchFamily="34" charset="0"/>
                <a:cs typeface="Arial" pitchFamily="34" charset="0"/>
              </a:rPr>
              <a:t>Plotting functions were developed for the meteorology and water quality input and output data.</a:t>
            </a:r>
          </a:p>
          <a:p>
            <a:r>
              <a:rPr lang="en-US" sz="1800" dirty="0">
                <a:latin typeface="Arial" pitchFamily="34" charset="0"/>
                <a:cs typeface="Arial" pitchFamily="34" charset="0"/>
              </a:rPr>
              <a:t>Julian Days are converted to date-time format allowing the date axis to scale from minutes to decades with readable tick intervals and labels.</a:t>
            </a:r>
          </a:p>
          <a:p>
            <a:r>
              <a:rPr lang="en-US" sz="1800" dirty="0">
                <a:latin typeface="Arial" pitchFamily="34" charset="0"/>
                <a:cs typeface="Arial" pitchFamily="34" charset="0"/>
              </a:rPr>
              <a:t>Default plot options were set to make clear and readable plots.</a:t>
            </a:r>
          </a:p>
          <a:p>
            <a:pPr>
              <a:buNone/>
            </a:pPr>
            <a:r>
              <a:rPr lang="en-US" sz="1800" dirty="0">
                <a:latin typeface="Arial" pitchFamily="34" charset="0"/>
                <a:cs typeface="Arial" pitchFamily="34" charset="0"/>
              </a:rPr>
              <a:t>Status: On time</a:t>
            </a:r>
          </a:p>
        </p:txBody>
      </p:sp>
      <p:pic>
        <p:nvPicPr>
          <p:cNvPr id="5121" name="Picture 1" descr="page4image7915344">
            <a:extLst>
              <a:ext uri="{FF2B5EF4-FFF2-40B4-BE49-F238E27FC236}">
                <a16:creationId xmlns:a16="http://schemas.microsoft.com/office/drawing/2014/main" id="{DD04CAEB-C52F-3F40-9370-3DE466801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716" y="1447800"/>
            <a:ext cx="326608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37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sp>
        <p:nvSpPr>
          <p:cNvPr id="3" name="Content Placeholder 2"/>
          <p:cNvSpPr>
            <a:spLocks noGrp="1"/>
          </p:cNvSpPr>
          <p:nvPr>
            <p:ph idx="1"/>
          </p:nvPr>
        </p:nvSpPr>
        <p:spPr>
          <a:xfrm>
            <a:off x="152400" y="1524000"/>
            <a:ext cx="8789089" cy="2012859"/>
          </a:xfrm>
        </p:spPr>
        <p:txBody>
          <a:bodyPr wrap="square">
            <a:spAutoFit/>
          </a:bodyPr>
          <a:lstStyle/>
          <a:p>
            <a:pPr>
              <a:buNone/>
            </a:pPr>
            <a:r>
              <a:rPr lang="en-US" sz="1600" dirty="0">
                <a:latin typeface="Arial" pitchFamily="34" charset="0"/>
                <a:cs typeface="Arial" pitchFamily="34" charset="0"/>
              </a:rPr>
              <a:t>Description: The CE-QUAL-W2 Geometry Preprocessor QGIS Plug-in allows fast and easy creation of model bathymetry files, given a digital elevation model (DEM) and a polyline shapefile of the centerline of the waterbody.</a:t>
            </a:r>
          </a:p>
          <a:p>
            <a:r>
              <a:rPr lang="en-US" sz="1600" dirty="0">
                <a:latin typeface="Arial" pitchFamily="34" charset="0"/>
                <a:cs typeface="Arial" pitchFamily="34" charset="0"/>
              </a:rPr>
              <a:t>After loading the DEM and shapefile of the centerline, the tool generates the cross-sections.</a:t>
            </a:r>
          </a:p>
          <a:p>
            <a:r>
              <a:rPr lang="en-US" sz="1600" dirty="0">
                <a:latin typeface="Arial" pitchFamily="34" charset="0"/>
                <a:cs typeface="Arial" pitchFamily="34" charset="0"/>
              </a:rPr>
              <a:t>The user can then split and/or merge cross-sections to refine the model bathymetry.</a:t>
            </a:r>
          </a:p>
          <a:p>
            <a:r>
              <a:rPr lang="en-US" sz="1600" dirty="0">
                <a:latin typeface="Arial" pitchFamily="34" charset="0"/>
                <a:cs typeface="Arial" pitchFamily="34" charset="0"/>
              </a:rPr>
              <a:t>Then the model bathymetry can be exported for the CE-QUAL-W2 model.</a:t>
            </a:r>
          </a:p>
          <a:p>
            <a:pPr marL="0" indent="0">
              <a:buNone/>
            </a:pPr>
            <a:r>
              <a:rPr lang="en-US" sz="1600" dirty="0">
                <a:latin typeface="Arial" pitchFamily="34" charset="0"/>
                <a:cs typeface="Arial" pitchFamily="34" charset="0"/>
              </a:rPr>
              <a:t>Status: On time</a:t>
            </a:r>
          </a:p>
        </p:txBody>
      </p:sp>
      <p:pic>
        <p:nvPicPr>
          <p:cNvPr id="4098" name="Picture 2" descr="Figure 1. Example &quot;Segments&quot; showing different symbologies">
            <a:extLst>
              <a:ext uri="{FF2B5EF4-FFF2-40B4-BE49-F238E27FC236}">
                <a16:creationId xmlns:a16="http://schemas.microsoft.com/office/drawing/2014/main" id="{8E741A66-DA37-174C-A587-4CDC2F379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22" y="3274139"/>
            <a:ext cx="5024578" cy="3279061"/>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461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sp>
        <p:nvSpPr>
          <p:cNvPr id="3" name="Content Placeholder 2"/>
          <p:cNvSpPr>
            <a:spLocks noGrp="1"/>
          </p:cNvSpPr>
          <p:nvPr>
            <p:ph idx="1"/>
          </p:nvPr>
        </p:nvSpPr>
        <p:spPr>
          <a:xfrm>
            <a:off x="381000" y="1524000"/>
            <a:ext cx="4038600" cy="4912114"/>
          </a:xfrm>
        </p:spPr>
        <p:txBody>
          <a:bodyPr wrap="square">
            <a:spAutoFit/>
          </a:bodyPr>
          <a:lstStyle/>
          <a:p>
            <a:r>
              <a:rPr lang="en-US" sz="1800" dirty="0">
                <a:latin typeface="Arial" pitchFamily="34" charset="0"/>
                <a:cs typeface="Arial" pitchFamily="34" charset="0"/>
              </a:rPr>
              <a:t>Panel (a) and (b) are examples of optimal operation rules at a Corps dam (Folsom) that minimize flood risk while maximizing water supply given the evaluation of an ensemble of synthetic records.</a:t>
            </a:r>
          </a:p>
          <a:p>
            <a:r>
              <a:rPr lang="en-US" sz="1800" dirty="0">
                <a:latin typeface="Arial" pitchFamily="34" charset="0"/>
                <a:cs typeface="Arial" pitchFamily="34" charset="0"/>
              </a:rPr>
              <a:t>Panels (c) and (d) are color coded to show how these various rules would have been applied during the historic record (e.g., blue = flood control release, red = hedge by releasing 80% of water supply demand).</a:t>
            </a:r>
          </a:p>
          <a:p>
            <a:pPr lvl="1"/>
            <a:r>
              <a:rPr lang="en-US" sz="1400" dirty="0">
                <a:latin typeface="Arial" pitchFamily="34" charset="0"/>
                <a:cs typeface="Arial" pitchFamily="34" charset="0"/>
              </a:rPr>
              <a:t>The black line shows what the reservoir storage would have been following these optimal rules.</a:t>
            </a:r>
          </a:p>
          <a:p>
            <a:pPr lvl="1"/>
            <a:r>
              <a:rPr lang="en-US" sz="1400" dirty="0">
                <a:latin typeface="Arial" pitchFamily="34" charset="0"/>
                <a:cs typeface="Arial" pitchFamily="34" charset="0"/>
              </a:rPr>
              <a:t>The grey line shows the observed reservoir storage during this period.</a:t>
            </a:r>
          </a:p>
        </p:txBody>
      </p:sp>
      <p:pic>
        <p:nvPicPr>
          <p:cNvPr id="4" name="Picture 3">
            <a:extLst>
              <a:ext uri="{FF2B5EF4-FFF2-40B4-BE49-F238E27FC236}">
                <a16:creationId xmlns:a16="http://schemas.microsoft.com/office/drawing/2014/main" id="{606FCFFE-B578-BD43-9CB9-21A91E650467}"/>
              </a:ext>
            </a:extLst>
          </p:cNvPr>
          <p:cNvPicPr>
            <a:picLocks noChangeAspect="1"/>
          </p:cNvPicPr>
          <p:nvPr/>
        </p:nvPicPr>
        <p:blipFill>
          <a:blip r:embed="rId3"/>
          <a:stretch>
            <a:fillRect/>
          </a:stretch>
        </p:blipFill>
        <p:spPr>
          <a:xfrm>
            <a:off x="4419600" y="1676400"/>
            <a:ext cx="4299045" cy="4572000"/>
          </a:xfrm>
          <a:prstGeom prst="rect">
            <a:avLst/>
          </a:prstGeom>
        </p:spPr>
      </p:pic>
      <p:sp>
        <p:nvSpPr>
          <p:cNvPr id="5" name="TextBox 4">
            <a:extLst>
              <a:ext uri="{FF2B5EF4-FFF2-40B4-BE49-F238E27FC236}">
                <a16:creationId xmlns:a16="http://schemas.microsoft.com/office/drawing/2014/main" id="{A0710C52-26B5-EF4C-9A43-BBF92606589E}"/>
              </a:ext>
            </a:extLst>
          </p:cNvPr>
          <p:cNvSpPr txBox="1"/>
          <p:nvPr/>
        </p:nvSpPr>
        <p:spPr>
          <a:xfrm>
            <a:off x="7162800" y="6260068"/>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3293388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pic>
        <p:nvPicPr>
          <p:cNvPr id="10" name="Picture 9" descr="Graphical user interface, application, Teams&#10;&#10;Description automatically generated">
            <a:extLst>
              <a:ext uri="{FF2B5EF4-FFF2-40B4-BE49-F238E27FC236}">
                <a16:creationId xmlns:a16="http://schemas.microsoft.com/office/drawing/2014/main" id="{0EE20F3F-7296-9041-8332-AD27E67D3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9144000" cy="4628698"/>
          </a:xfrm>
          <a:prstGeom prst="rect">
            <a:avLst/>
          </a:prstGeom>
        </p:spPr>
      </p:pic>
      <p:sp>
        <p:nvSpPr>
          <p:cNvPr id="13" name="TextBox 12">
            <a:extLst>
              <a:ext uri="{FF2B5EF4-FFF2-40B4-BE49-F238E27FC236}">
                <a16:creationId xmlns:a16="http://schemas.microsoft.com/office/drawing/2014/main" id="{10FFF6F3-9E17-1F47-9B49-AA10B0449E21}"/>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221738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pic>
        <p:nvPicPr>
          <p:cNvPr id="8" name="Picture 7" descr="Graphical user interface, application, Teams&#10;&#10;Description automatically generated">
            <a:extLst>
              <a:ext uri="{FF2B5EF4-FFF2-40B4-BE49-F238E27FC236}">
                <a16:creationId xmlns:a16="http://schemas.microsoft.com/office/drawing/2014/main" id="{AA1C2A1C-0B74-9844-A3AE-03F90C492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9144000" cy="4628699"/>
          </a:xfrm>
          <a:prstGeom prst="rect">
            <a:avLst/>
          </a:prstGeom>
        </p:spPr>
      </p:pic>
      <p:sp>
        <p:nvSpPr>
          <p:cNvPr id="11" name="TextBox 10">
            <a:extLst>
              <a:ext uri="{FF2B5EF4-FFF2-40B4-BE49-F238E27FC236}">
                <a16:creationId xmlns:a16="http://schemas.microsoft.com/office/drawing/2014/main" id="{949AFAF2-2AB9-6840-9A49-69289626E79C}"/>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955955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B1E5865-2CDB-424E-A61D-5C880E1C50AE}"/>
              </a:ext>
            </a:extLst>
          </p:cNvPr>
          <p:cNvSpPr>
            <a:spLocks noGrp="1" noChangeArrowheads="1"/>
          </p:cNvSpPr>
          <p:nvPr>
            <p:ph type="title"/>
          </p:nvPr>
        </p:nvSpPr>
        <p:spPr>
          <a:xfrm>
            <a:off x="0" y="101600"/>
            <a:ext cx="9144000" cy="1422400"/>
          </a:xfrm>
        </p:spPr>
        <p:txBody>
          <a:bodyPr/>
          <a:lstStyle/>
          <a:p>
            <a:pPr eaLnBrk="1" hangingPunct="1"/>
            <a:r>
              <a:rPr lang="en-US" altLang="en-US" b="1" dirty="0">
                <a:ea typeface="ＭＳ Ｐゴシック" panose="020B0600070205080204" pitchFamily="34" charset="-128"/>
              </a:rPr>
              <a:t>FY21 Accomplishment 5:</a:t>
            </a:r>
            <a:br>
              <a:rPr lang="en-US" altLang="en-US" b="1" dirty="0">
                <a:ea typeface="ＭＳ Ｐゴシック" panose="020B0600070205080204" pitchFamily="34" charset="-128"/>
              </a:rPr>
            </a:br>
            <a:r>
              <a:rPr lang="en-US" altLang="en-US" sz="2400" b="1" dirty="0">
                <a:ea typeface="ＭＳ Ｐゴシック" panose="020B0600070205080204" pitchFamily="34" charset="-128"/>
              </a:rPr>
              <a:t>Hydrodynamic Engine Updates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5)</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 name="Content Placeholder 2">
            <a:extLst>
              <a:ext uri="{FF2B5EF4-FFF2-40B4-BE49-F238E27FC236}">
                <a16:creationId xmlns:a16="http://schemas.microsoft.com/office/drawing/2014/main" id="{28B19378-B287-4806-95A2-D924F1B8720E}"/>
              </a:ext>
            </a:extLst>
          </p:cNvPr>
          <p:cNvSpPr txBox="1">
            <a:spLocks/>
          </p:cNvSpPr>
          <p:nvPr/>
        </p:nvSpPr>
        <p:spPr bwMode="auto">
          <a:xfrm>
            <a:off x="300756" y="2597204"/>
            <a:ext cx="4271244" cy="357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minimum water level (MINWL) above powerhouse as a criterion for moving to a different selective withdrawal structure</a:t>
            </a:r>
          </a:p>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capability to set </a:t>
            </a:r>
            <a:r>
              <a:rPr lang="en-US" sz="2000" i="1" kern="0" dirty="0">
                <a:latin typeface="Arial" panose="020B0604020202020204" pitchFamily="34" charset="0"/>
                <a:cs typeface="Arial" panose="020B0604020202020204" pitchFamily="34" charset="0"/>
              </a:rPr>
              <a:t>dynamic port elevation</a:t>
            </a:r>
            <a:r>
              <a:rPr lang="en-US" sz="2000" kern="0" dirty="0">
                <a:latin typeface="Arial" panose="020B0604020202020204" pitchFamily="34" charset="0"/>
                <a:cs typeface="Arial" panose="020B0604020202020204" pitchFamily="34" charset="0"/>
              </a:rPr>
              <a:t> as active when a </a:t>
            </a:r>
            <a:r>
              <a:rPr lang="en-US" sz="2000" i="1" kern="0" dirty="0">
                <a:latin typeface="Arial" panose="020B0604020202020204" pitchFamily="34" charset="0"/>
                <a:cs typeface="Arial" panose="020B0604020202020204" pitchFamily="34" charset="0"/>
              </a:rPr>
              <a:t>port selection rule </a:t>
            </a:r>
            <a:r>
              <a:rPr lang="en-US" sz="2000" kern="0" dirty="0">
                <a:latin typeface="Arial" panose="020B0604020202020204" pitchFamily="34" charset="0"/>
                <a:cs typeface="Arial" panose="020B0604020202020204" pitchFamily="34" charset="0"/>
              </a:rPr>
              <a:t>is not active</a:t>
            </a:r>
          </a:p>
        </p:txBody>
      </p:sp>
      <p:pic>
        <p:nvPicPr>
          <p:cNvPr id="121" name="Picture 120" descr="Diagram&#10;&#10;Description automatically generated">
            <a:extLst>
              <a:ext uri="{FF2B5EF4-FFF2-40B4-BE49-F238E27FC236}">
                <a16:creationId xmlns:a16="http://schemas.microsoft.com/office/drawing/2014/main" id="{3CA86B5C-D072-437B-AB5E-5EAB56F26EFF}"/>
              </a:ext>
            </a:extLst>
          </p:cNvPr>
          <p:cNvPicPr>
            <a:picLocks noChangeAspect="1"/>
          </p:cNvPicPr>
          <p:nvPr/>
        </p:nvPicPr>
        <p:blipFill>
          <a:blip r:embed="rId2"/>
          <a:stretch>
            <a:fillRect/>
          </a:stretch>
        </p:blipFill>
        <p:spPr>
          <a:xfrm>
            <a:off x="4953000" y="1823582"/>
            <a:ext cx="4012317" cy="2062617"/>
          </a:xfrm>
          <a:prstGeom prst="rect">
            <a:avLst/>
          </a:prstGeom>
        </p:spPr>
      </p:pic>
      <p:pic>
        <p:nvPicPr>
          <p:cNvPr id="122" name="Picture 121" descr="Diagram&#10;&#10;Description automatically generated">
            <a:extLst>
              <a:ext uri="{FF2B5EF4-FFF2-40B4-BE49-F238E27FC236}">
                <a16:creationId xmlns:a16="http://schemas.microsoft.com/office/drawing/2014/main" id="{C14037AD-0462-41C1-83D8-15EC964E6B46}"/>
              </a:ext>
            </a:extLst>
          </p:cNvPr>
          <p:cNvPicPr>
            <a:picLocks noChangeAspect="1"/>
          </p:cNvPicPr>
          <p:nvPr/>
        </p:nvPicPr>
        <p:blipFill>
          <a:blip r:embed="rId3"/>
          <a:stretch>
            <a:fillRect/>
          </a:stretch>
        </p:blipFill>
        <p:spPr>
          <a:xfrm>
            <a:off x="5263232" y="4306679"/>
            <a:ext cx="3391852" cy="1890724"/>
          </a:xfrm>
          <a:prstGeom prst="rect">
            <a:avLst/>
          </a:prstGeom>
        </p:spPr>
      </p:pic>
      <p:sp>
        <p:nvSpPr>
          <p:cNvPr id="7" name="TextBox 6">
            <a:extLst>
              <a:ext uri="{FF2B5EF4-FFF2-40B4-BE49-F238E27FC236}">
                <a16:creationId xmlns:a16="http://schemas.microsoft.com/office/drawing/2014/main" id="{2BFD9992-3560-7E41-91E8-8AD766AD79E2}"/>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12:</a:t>
            </a:r>
            <a:br>
              <a:rPr lang="en-US" dirty="0"/>
            </a:br>
            <a:r>
              <a:rPr lang="en-US" sz="2400" dirty="0"/>
              <a:t>CE-QUAL-W2 Version 4.5 Official Release</a:t>
            </a:r>
            <a:endParaRPr lang="en-US" sz="1400" dirty="0">
              <a:solidFill>
                <a:srgbClr val="FF0000"/>
              </a:solidFill>
            </a:endParaRPr>
          </a:p>
        </p:txBody>
      </p:sp>
      <p:sp>
        <p:nvSpPr>
          <p:cNvPr id="3" name="Content Placeholder 2"/>
          <p:cNvSpPr>
            <a:spLocks noGrp="1"/>
          </p:cNvSpPr>
          <p:nvPr>
            <p:ph idx="1"/>
          </p:nvPr>
        </p:nvSpPr>
        <p:spPr>
          <a:xfrm>
            <a:off x="457200" y="1524000"/>
            <a:ext cx="8229600" cy="2862322"/>
          </a:xfrm>
        </p:spPr>
        <p:txBody>
          <a:bodyPr wrap="square">
            <a:spAutoFit/>
          </a:bodyPr>
          <a:lstStyle/>
          <a:p>
            <a:pPr>
              <a:buNone/>
            </a:pPr>
            <a:r>
              <a:rPr lang="en-US" sz="1800" dirty="0">
                <a:latin typeface="Arial" pitchFamily="34" charset="0"/>
                <a:cs typeface="Arial" pitchFamily="34" charset="0"/>
              </a:rPr>
              <a:t>Description: CE-QUAL-W2 Version 4.5 has been completed and released. The executables, source code, user’s manual, and other documentation have been posted to ERDC’s GitHub and PSU’s website.</a:t>
            </a:r>
          </a:p>
          <a:p>
            <a:r>
              <a:rPr lang="en-US" sz="1800" dirty="0">
                <a:latin typeface="Arial" pitchFamily="34" charset="0"/>
                <a:cs typeface="Arial" pitchFamily="34" charset="0"/>
              </a:rPr>
              <a:t>Updated algorithms</a:t>
            </a:r>
          </a:p>
          <a:p>
            <a:r>
              <a:rPr lang="en-US" sz="1800" dirty="0">
                <a:latin typeface="Arial" pitchFamily="34" charset="0"/>
                <a:cs typeface="Arial" pitchFamily="34" charset="0"/>
              </a:rPr>
              <a:t>Updated and extensively edited user’s manual, five parts, 1,094 pages. Author: Dr. Scott Wells, PSU</a:t>
            </a:r>
          </a:p>
          <a:p>
            <a:r>
              <a:rPr lang="en-US" sz="1800" dirty="0">
                <a:latin typeface="Arial" pitchFamily="34" charset="0"/>
                <a:cs typeface="Arial" pitchFamily="34" charset="0"/>
                <a:hlinkClick r:id="rId3"/>
              </a:rPr>
              <a:t>https://github.com/EnvironmentalSystems/CE-QUAL-W2</a:t>
            </a:r>
            <a:endParaRPr lang="en-US" sz="1800" dirty="0">
              <a:latin typeface="Arial" pitchFamily="34" charset="0"/>
              <a:cs typeface="Arial" pitchFamily="34" charset="0"/>
            </a:endParaRPr>
          </a:p>
          <a:p>
            <a:r>
              <a:rPr lang="en-US" sz="1800" dirty="0">
                <a:latin typeface="Arial" pitchFamily="34" charset="0"/>
                <a:cs typeface="Arial" pitchFamily="34" charset="0"/>
                <a:hlinkClick r:id="rId4"/>
              </a:rPr>
              <a:t>http://www.ce.pdx.edu/w2/</a:t>
            </a:r>
            <a:endParaRPr lang="en-US" sz="1800" dirty="0">
              <a:latin typeface="Arial" pitchFamily="34" charset="0"/>
              <a:cs typeface="Arial" pitchFamily="34" charset="0"/>
            </a:endParaRP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291516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91756" y="1524000"/>
            <a:ext cx="8160488" cy="5105400"/>
          </a:xfrm>
        </p:spPr>
        <p:txBody>
          <a:bodyPr/>
          <a:lstStyle/>
          <a:p>
            <a:pPr marL="0" indent="0">
              <a:spcBef>
                <a:spcPct val="0"/>
              </a:spcBef>
              <a:spcAft>
                <a:spcPts val="600"/>
              </a:spcAft>
              <a:buNone/>
            </a:pPr>
            <a:r>
              <a:rPr lang="en-US" sz="2000" b="1" i="1" kern="1200" dirty="0">
                <a:latin typeface="Arial" panose="020B0604020202020204" pitchFamily="34" charset="0"/>
                <a:cs typeface="Arial" panose="020B0604020202020204" pitchFamily="34" charset="0"/>
              </a:rPr>
              <a:t>Objectives</a:t>
            </a:r>
            <a:r>
              <a:rPr lang="en-US" sz="2000" b="1" kern="1200" dirty="0">
                <a:latin typeface="Arial" panose="020B0604020202020204" pitchFamily="34" charset="0"/>
                <a:cs typeface="Arial" panose="020B0604020202020204" pitchFamily="34" charset="0"/>
              </a:rPr>
              <a:t>, continued:</a:t>
            </a:r>
          </a:p>
          <a:p>
            <a:pPr lvl="0">
              <a:buFont typeface="Arial" panose="020B0604020202020204" pitchFamily="34" charset="0"/>
              <a:buChar char="•"/>
            </a:pPr>
            <a:r>
              <a:rPr lang="en-US" sz="2000" dirty="0">
                <a:latin typeface="Arial" panose="020B0604020202020204" pitchFamily="34" charset="0"/>
                <a:cs typeface="Arial" panose="020B0604020202020204" pitchFamily="34" charset="0"/>
              </a:rPr>
              <a:t>Decouple the WQ component from hydrodynamics in the current version of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allowing water quality simulations to run multiple times with the same hydrodynamic results, eliminating costly repeated hydrodynamic computations </a:t>
            </a:r>
          </a:p>
          <a:p>
            <a:pPr lvl="0"/>
            <a:r>
              <a:rPr lang="en-US" sz="2000" dirty="0">
                <a:latin typeface="Arial" panose="020B0604020202020204" pitchFamily="34" charset="0"/>
                <a:cs typeface="Arial" panose="020B0604020202020204" pitchFamily="34" charset="0"/>
              </a:rPr>
              <a:t>Update the technical reference manual and user manual </a:t>
            </a:r>
          </a:p>
          <a:p>
            <a:pPr lvl="0"/>
            <a:r>
              <a:rPr lang="en-US" sz="2000" dirty="0">
                <a:latin typeface="Arial" panose="020B0604020202020204" pitchFamily="34" charset="0"/>
                <a:cs typeface="Arial" panose="020B0604020202020204" pitchFamily="34" charset="0"/>
              </a:rPr>
              <a:t>Release comprehensive version of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reviewed by ERDC experts</a:t>
            </a:r>
          </a:p>
          <a:p>
            <a:pPr>
              <a:spcBef>
                <a:spcPct val="0"/>
              </a:spcBef>
              <a:spcAft>
                <a:spcPts val="600"/>
              </a:spcAft>
              <a:buFont typeface="Arial" panose="020B0604020202020204" pitchFamily="34" charset="0"/>
              <a:buChar char="•"/>
            </a:pPr>
            <a:endParaRPr lang="en-US" sz="2000" kern="1200" dirty="0">
              <a:latin typeface="Arial" panose="020B0604020202020204" pitchFamily="34" charset="0"/>
              <a:cs typeface="Arial" panose="020B0604020202020204" pitchFamily="34" charset="0"/>
            </a:endParaRPr>
          </a:p>
          <a:p>
            <a:pPr>
              <a:spcBef>
                <a:spcPct val="0"/>
              </a:spcBef>
              <a:spcAft>
                <a:spcPts val="600"/>
              </a:spcAft>
              <a:buFont typeface="Arial" panose="020B0604020202020204" pitchFamily="34" charset="0"/>
              <a:buChar char="•"/>
            </a:pPr>
            <a:endParaRPr lang="en-US" sz="1600" kern="1200" dirty="0">
              <a:latin typeface="Arial" panose="020B0604020202020204" pitchFamily="34" charset="0"/>
              <a:cs typeface="Arial" panose="020B0604020202020204" pitchFamily="34" charset="0"/>
            </a:endParaRPr>
          </a:p>
        </p:txBody>
      </p:sp>
      <p:pic>
        <p:nvPicPr>
          <p:cNvPr id="6" name="Picture">
            <a:extLst>
              <a:ext uri="{FF2B5EF4-FFF2-40B4-BE49-F238E27FC236}">
                <a16:creationId xmlns:a16="http://schemas.microsoft.com/office/drawing/2014/main" id="{E3946A76-47B4-4A4A-A7F2-0B6D32E6A8AC}"/>
              </a:ext>
            </a:extLst>
          </p:cNvPr>
          <p:cNvPicPr/>
          <p:nvPr/>
        </p:nvPicPr>
        <p:blipFill>
          <a:blip r:embed="rId3"/>
          <a:stretch>
            <a:fillRect/>
          </a:stretch>
        </p:blipFill>
        <p:spPr bwMode="auto">
          <a:xfrm>
            <a:off x="5029199" y="4501514"/>
            <a:ext cx="3640765" cy="1786376"/>
          </a:xfrm>
          <a:prstGeom prst="rect">
            <a:avLst/>
          </a:prstGeom>
          <a:noFill/>
          <a:ln w="9525">
            <a:noFill/>
            <a:headEnd/>
            <a:tailEnd/>
          </a:ln>
        </p:spPr>
      </p:pic>
      <p:pic>
        <p:nvPicPr>
          <p:cNvPr id="7" name="Picture 6" descr="A close up of a map&#10;&#10;Description automatically generated">
            <a:extLst>
              <a:ext uri="{FF2B5EF4-FFF2-40B4-BE49-F238E27FC236}">
                <a16:creationId xmlns:a16="http://schemas.microsoft.com/office/drawing/2014/main" id="{1F157AFA-0DEE-2E47-A3CB-3CDBF7264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035" y="4501513"/>
            <a:ext cx="4242643" cy="1786376"/>
          </a:xfrm>
          <a:prstGeom prst="rect">
            <a:avLst/>
          </a:prstGeom>
        </p:spPr>
      </p:pic>
    </p:spTree>
    <p:extLst>
      <p:ext uri="{BB962C8B-B14F-4D97-AF65-F5344CB8AC3E}">
        <p14:creationId xmlns:p14="http://schemas.microsoft.com/office/powerpoint/2010/main" val="91415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299" y="304800"/>
            <a:ext cx="5867400" cy="914400"/>
          </a:xfrm>
        </p:spPr>
        <p:txBody>
          <a:bodyPr/>
          <a:lstStyle/>
          <a:p>
            <a:r>
              <a:rPr lang="en-US" dirty="0"/>
              <a:t>Synopsis</a:t>
            </a:r>
            <a:br>
              <a:rPr lang="en-US" dirty="0"/>
            </a:br>
            <a:endParaRPr lang="en-US" sz="1600" dirty="0">
              <a:solidFill>
                <a:srgbClr val="FF0000"/>
              </a:solidFill>
            </a:endParaRPr>
          </a:p>
        </p:txBody>
      </p:sp>
      <p:sp>
        <p:nvSpPr>
          <p:cNvPr id="5" name="Content Placeholder 4"/>
          <p:cNvSpPr>
            <a:spLocks noGrp="1"/>
          </p:cNvSpPr>
          <p:nvPr>
            <p:ph sz="half" idx="1"/>
          </p:nvPr>
        </p:nvSpPr>
        <p:spPr>
          <a:xfrm>
            <a:off x="481444" y="1524000"/>
            <a:ext cx="4090555" cy="3699474"/>
          </a:xfrm>
        </p:spPr>
        <p:txBody>
          <a:bodyPr wrap="square">
            <a:spAutoFit/>
          </a:bodyPr>
          <a:lstStyle/>
          <a:p>
            <a:r>
              <a:rPr lang="en-US" sz="2400" b="1" dirty="0">
                <a:latin typeface="Arial" panose="020B0604020202020204" pitchFamily="34" charset="0"/>
                <a:cs typeface="Arial" panose="020B0604020202020204" pitchFamily="34" charset="0"/>
              </a:rPr>
              <a:t>Funding</a:t>
            </a:r>
          </a:p>
          <a:p>
            <a:pPr lvl="1"/>
            <a:r>
              <a:rPr lang="en-US" dirty="0">
                <a:latin typeface="Arial" panose="020B0604020202020204" pitchFamily="34" charset="0"/>
                <a:cs typeface="Arial" panose="020B0604020202020204" pitchFamily="34" charset="0"/>
              </a:rPr>
              <a:t>FY20	$250K	</a:t>
            </a:r>
          </a:p>
          <a:p>
            <a:pPr lvl="1"/>
            <a:r>
              <a:rPr lang="en-US" dirty="0">
                <a:latin typeface="Arial" panose="020B0604020202020204" pitchFamily="34" charset="0"/>
                <a:cs typeface="Arial" panose="020B0604020202020204" pitchFamily="34" charset="0"/>
              </a:rPr>
              <a:t>FY21	$385K	  </a:t>
            </a:r>
          </a:p>
          <a:p>
            <a:pPr lvl="1"/>
            <a:r>
              <a:rPr lang="en-US" dirty="0">
                <a:latin typeface="Arial" panose="020B0604020202020204" pitchFamily="34" charset="0"/>
                <a:cs typeface="Arial" panose="020B0604020202020204" pitchFamily="34" charset="0"/>
              </a:rPr>
              <a:t>FY22	$375K</a:t>
            </a:r>
          </a:p>
          <a:p>
            <a:pPr lvl="1"/>
            <a:r>
              <a:rPr lang="en-US" dirty="0">
                <a:latin typeface="Arial" panose="020B0604020202020204" pitchFamily="34" charset="0"/>
                <a:cs typeface="Arial" panose="020B0604020202020204" pitchFamily="34" charset="0"/>
              </a:rPr>
              <a:t>FY23	$290K</a:t>
            </a:r>
          </a:p>
          <a:p>
            <a:pPr lvl="1"/>
            <a:r>
              <a:rPr lang="en-US" dirty="0">
                <a:latin typeface="Arial" panose="020B0604020202020204" pitchFamily="34" charset="0"/>
                <a:cs typeface="Arial" panose="020B0604020202020204" pitchFamily="34" charset="0"/>
              </a:rPr>
              <a:t>Project 	$1300K</a:t>
            </a:r>
          </a:p>
          <a:p>
            <a:r>
              <a:rPr lang="en-US" sz="2400" b="1" dirty="0">
                <a:latin typeface="Arial" panose="020B0604020202020204" pitchFamily="34" charset="0"/>
                <a:cs typeface="Arial" panose="020B0604020202020204" pitchFamily="34" charset="0"/>
              </a:rPr>
              <a:t>Project status</a:t>
            </a:r>
          </a:p>
          <a:p>
            <a:pPr lvl="1"/>
            <a:r>
              <a:rPr lang="en-US" dirty="0">
                <a:latin typeface="Arial" panose="020B0604020202020204" pitchFamily="34" charset="0"/>
                <a:cs typeface="Arial" panose="020B0604020202020204" pitchFamily="34" charset="0"/>
              </a:rPr>
              <a:t>On schedule</a:t>
            </a:r>
          </a:p>
        </p:txBody>
      </p:sp>
      <p:sp>
        <p:nvSpPr>
          <p:cNvPr id="7" name="Content Placeholder 4"/>
          <p:cNvSpPr txBox="1">
            <a:spLocks/>
          </p:cNvSpPr>
          <p:nvPr/>
        </p:nvSpPr>
        <p:spPr bwMode="auto">
          <a:xfrm>
            <a:off x="4572000" y="1521797"/>
            <a:ext cx="4114800" cy="2529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latin typeface="Arial" panose="020B0604020202020204" pitchFamily="34" charset="0"/>
                <a:cs typeface="Arial" panose="020B0604020202020204" pitchFamily="34" charset="0"/>
              </a:rPr>
              <a:t>Project focus</a:t>
            </a:r>
          </a:p>
          <a:p>
            <a:pPr lvl="1"/>
            <a:r>
              <a:rPr lang="en-US" kern="0" dirty="0">
                <a:latin typeface="Arial" panose="020B0604020202020204" pitchFamily="34" charset="0"/>
                <a:cs typeface="Arial" panose="020B0604020202020204" pitchFamily="34" charset="0"/>
              </a:rPr>
              <a:t>On target</a:t>
            </a:r>
          </a:p>
          <a:p>
            <a:r>
              <a:rPr lang="en-US" sz="2400" b="1" kern="0" dirty="0">
                <a:latin typeface="Arial" panose="020B0604020202020204" pitchFamily="34" charset="0"/>
                <a:cs typeface="Arial" panose="020B0604020202020204" pitchFamily="34" charset="0"/>
              </a:rPr>
              <a:t>Other comments</a:t>
            </a:r>
          </a:p>
          <a:p>
            <a:pPr lvl="1"/>
            <a:r>
              <a:rPr lang="en-US" kern="0" dirty="0">
                <a:latin typeface="Arial" panose="020B0604020202020204" pitchFamily="34" charset="0"/>
                <a:cs typeface="Arial" panose="020B0604020202020204" pitchFamily="34" charset="0"/>
              </a:rPr>
              <a:t>PSU CESU needs to modified to fund FY22 development</a:t>
            </a:r>
          </a:p>
        </p:txBody>
      </p:sp>
    </p:spTree>
    <p:extLst>
      <p:ext uri="{BB962C8B-B14F-4D97-AF65-F5344CB8AC3E}">
        <p14:creationId xmlns:p14="http://schemas.microsoft.com/office/powerpoint/2010/main" val="257181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sz="3200" dirty="0"/>
              <a:t>Summary</a:t>
            </a:r>
            <a:br>
              <a:rPr lang="en-US" dirty="0"/>
            </a:br>
            <a:endParaRPr lang="en-US" sz="1600" dirty="0">
              <a:solidFill>
                <a:srgbClr val="FF0000"/>
              </a:solidFill>
            </a:endParaRPr>
          </a:p>
        </p:txBody>
      </p:sp>
      <p:sp>
        <p:nvSpPr>
          <p:cNvPr id="4" name="Content Placeholder 3"/>
          <p:cNvSpPr>
            <a:spLocks noGrp="1"/>
          </p:cNvSpPr>
          <p:nvPr>
            <p:ph idx="1"/>
          </p:nvPr>
        </p:nvSpPr>
        <p:spPr>
          <a:xfrm>
            <a:off x="457200" y="1524000"/>
            <a:ext cx="8229600" cy="4876800"/>
          </a:xfrm>
        </p:spPr>
        <p:txBody>
          <a:bodyPr/>
          <a:lstStyle/>
          <a:p>
            <a:r>
              <a:rPr lang="en-US" sz="2000" dirty="0">
                <a:latin typeface="Arial" panose="020B0604020202020204" pitchFamily="34" charset="0"/>
                <a:cs typeface="Arial" panose="020B0604020202020204" pitchFamily="34" charset="0"/>
              </a:rPr>
              <a:t>Updated and extended water quality algorithms</a:t>
            </a:r>
          </a:p>
          <a:p>
            <a:pPr lvl="1"/>
            <a:r>
              <a:rPr lang="en-US" sz="1800" dirty="0">
                <a:latin typeface="Arial" panose="020B0604020202020204" pitchFamily="34" charset="0"/>
                <a:cs typeface="Arial" panose="020B0604020202020204" pitchFamily="34" charset="0"/>
              </a:rPr>
              <a:t>Full Carbon cycle and BOD</a:t>
            </a:r>
          </a:p>
          <a:p>
            <a:pPr lvl="1"/>
            <a:r>
              <a:rPr lang="en-US" sz="1800" dirty="0">
                <a:latin typeface="Arial" panose="020B0604020202020204" pitchFamily="34" charset="0"/>
                <a:cs typeface="Arial" panose="020B0604020202020204" pitchFamily="34" charset="0"/>
              </a:rPr>
              <a:t>Sediment diagenesis module</a:t>
            </a:r>
          </a:p>
          <a:p>
            <a:pPr lvl="1"/>
            <a:r>
              <a:rPr lang="en-US" sz="1800" dirty="0">
                <a:latin typeface="Arial" panose="020B0604020202020204" pitchFamily="34" charset="0"/>
                <a:cs typeface="Arial" panose="020B0604020202020204" pitchFamily="34" charset="0"/>
              </a:rPr>
              <a:t>CO</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atmospheric deposition</a:t>
            </a:r>
          </a:p>
          <a:p>
            <a:pPr lvl="1"/>
            <a:r>
              <a:rPr lang="en-US" sz="1800" dirty="0">
                <a:latin typeface="Arial" panose="020B0604020202020204" pitchFamily="34" charset="0"/>
                <a:cs typeface="Arial" panose="020B0604020202020204" pitchFamily="34" charset="0"/>
              </a:rPr>
              <a:t>Mercury cycle module</a:t>
            </a:r>
          </a:p>
          <a:p>
            <a:pPr lvl="1"/>
            <a:r>
              <a:rPr lang="en-US" sz="1800" dirty="0">
                <a:latin typeface="Arial" panose="020B0604020202020204" pitchFamily="34" charset="0"/>
                <a:cs typeface="Arial" panose="020B0604020202020204" pitchFamily="34" charset="0"/>
              </a:rPr>
              <a:t>Total Dissolved Gas (TDG)</a:t>
            </a:r>
          </a:p>
          <a:p>
            <a:r>
              <a:rPr lang="en-US" sz="2000" dirty="0">
                <a:latin typeface="Arial" panose="020B0604020202020204" pitchFamily="34" charset="0"/>
                <a:cs typeface="Arial" panose="020B0604020202020204" pitchFamily="34" charset="0"/>
              </a:rPr>
              <a:t>Upgraded model input and output</a:t>
            </a:r>
          </a:p>
          <a:p>
            <a:r>
              <a:rPr lang="en-US" sz="2000" dirty="0">
                <a:latin typeface="Arial" panose="020B0604020202020204" pitchFamily="34" charset="0"/>
                <a:cs typeface="Arial" panose="020B0604020202020204" pitchFamily="34" charset="0"/>
              </a:rPr>
              <a:t>Extended user interface</a:t>
            </a:r>
          </a:p>
          <a:p>
            <a:pPr lvl="1"/>
            <a:r>
              <a:rPr lang="en-US" sz="1800" dirty="0">
                <a:latin typeface="Arial" panose="020B0604020202020204" pitchFamily="34" charset="0"/>
                <a:cs typeface="Arial" panose="020B0604020202020204" pitchFamily="34" charset="0"/>
              </a:rPr>
              <a:t>Plotting capabilities</a:t>
            </a:r>
          </a:p>
          <a:p>
            <a:pPr lvl="1"/>
            <a:r>
              <a:rPr lang="en-US" sz="1800" dirty="0">
                <a:latin typeface="Arial" panose="020B0604020202020204" pitchFamily="34" charset="0"/>
                <a:cs typeface="Arial" panose="020B0604020202020204" pitchFamily="34" charset="0"/>
              </a:rPr>
              <a:t>CE-QUAL-W2 Geometry Preprocessor QGIS Plug-in</a:t>
            </a:r>
          </a:p>
          <a:p>
            <a:r>
              <a:rPr lang="en-US" sz="2200" dirty="0">
                <a:latin typeface="Arial" panose="020B0604020202020204" pitchFamily="34" charset="0"/>
                <a:cs typeface="Arial" panose="020B0604020202020204" pitchFamily="34" charset="0"/>
              </a:rPr>
              <a:t>Water quality operations capability (to be integrated in V5.0)</a:t>
            </a:r>
          </a:p>
          <a:p>
            <a:r>
              <a:rPr lang="en-US" sz="2200" dirty="0">
                <a:latin typeface="Arial" panose="020B0604020202020204" pitchFamily="34" charset="0"/>
                <a:cs typeface="Arial" panose="020B0604020202020204" pitchFamily="34" charset="0"/>
              </a:rPr>
              <a:t>Hydrodynamic engine updates (to be completed in V5.0)</a:t>
            </a:r>
          </a:p>
          <a:p>
            <a:r>
              <a:rPr lang="en-US" sz="2200" dirty="0">
                <a:latin typeface="Arial" panose="020B0604020202020204" pitchFamily="34" charset="0"/>
                <a:cs typeface="Arial" panose="020B0604020202020204" pitchFamily="34" charset="0"/>
              </a:rPr>
              <a:t>Official V4.5 Release Completed</a:t>
            </a: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21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Benefits</a:t>
            </a:r>
            <a:br>
              <a:rPr lang="en-US" dirty="0"/>
            </a:br>
            <a:endParaRPr lang="en-US" sz="1600" dirty="0">
              <a:solidFill>
                <a:srgbClr val="FF0000"/>
              </a:solidFill>
            </a:endParaRPr>
          </a:p>
        </p:txBody>
      </p:sp>
      <p:sp>
        <p:nvSpPr>
          <p:cNvPr id="5" name="Content Placeholder 4"/>
          <p:cNvSpPr>
            <a:spLocks noGrp="1"/>
          </p:cNvSpPr>
          <p:nvPr>
            <p:ph idx="1"/>
          </p:nvPr>
        </p:nvSpPr>
        <p:spPr>
          <a:xfrm>
            <a:off x="462776" y="1531434"/>
            <a:ext cx="8224024" cy="5105400"/>
          </a:xfrm>
        </p:spPr>
        <p:txBody>
          <a:bodyPr/>
          <a:lstStyle/>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updated </a:t>
            </a:r>
            <a:r>
              <a:rPr lang="en-US" sz="1800" b="1" dirty="0">
                <a:latin typeface="Arial" panose="020B0604020202020204" pitchFamily="34" charset="0"/>
                <a:cs typeface="Arial" panose="020B0604020202020204" pitchFamily="34" charset="0"/>
              </a:rPr>
              <a:t>CE-QUAL-W2</a:t>
            </a:r>
            <a:r>
              <a:rPr lang="en-US" sz="1800" dirty="0">
                <a:latin typeface="Arial" panose="020B0604020202020204" pitchFamily="34" charset="0"/>
                <a:cs typeface="Arial" panose="020B0604020202020204" pitchFamily="34" charset="0"/>
              </a:rPr>
              <a:t> model will support the Corps’ high priority need for environmental assessment, restoration, and management. </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Incorporation of reservoir operations capabilities will enable water quality and other environmental objectives to influence reservoir release decisions, improving model accuracy and delivering high quality multi-objective decision-making to achieve ecosystem benefits.</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Development of improved and accessible reservoir water quality modeling capabilities will reduce time and cost associated with upgrading water quality models and adding new model capabilities.</a:t>
            </a:r>
          </a:p>
          <a:p>
            <a:pPr>
              <a:spcBef>
                <a:spcPts val="984"/>
              </a:spcBef>
            </a:pPr>
            <a:r>
              <a:rPr lang="en-US" sz="1800" dirty="0">
                <a:latin typeface="Arial" panose="020B0604020202020204" pitchFamily="34" charset="0"/>
                <a:cs typeface="Arial" panose="020B0604020202020204" pitchFamily="34" charset="0"/>
              </a:rPr>
              <a:t>The new file formats improve model robustness and facilitate linking W2 models with other models.</a:t>
            </a:r>
          </a:p>
          <a:p>
            <a:pPr marL="0" indent="0">
              <a:buNone/>
            </a:pPr>
            <a:br>
              <a:rPr lang="en-US" sz="1600" dirty="0"/>
            </a:br>
            <a:endParaRPr lang="en-US" sz="1600" dirty="0"/>
          </a:p>
          <a:p>
            <a:endParaRPr lang="en-US" sz="16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47611"/>
            <a:ext cx="8229600" cy="4480234"/>
          </a:xfrm>
          <a:noFill/>
        </p:spPr>
        <p:txBody>
          <a:bodyPr/>
          <a:lstStyle/>
          <a:p>
            <a:r>
              <a:rPr lang="en-US" sz="2000" dirty="0">
                <a:latin typeface="Arial" panose="020B0604020202020204" pitchFamily="34" charset="0"/>
                <a:cs typeface="Arial" panose="020B0604020202020204" pitchFamily="34" charset="0"/>
              </a:rPr>
              <a:t>Incorporate new capabilities developed at ERDC-EL into the current </a:t>
            </a:r>
            <a:r>
              <a:rPr lang="en-US" sz="2000" b="1" dirty="0">
                <a:latin typeface="Arial" panose="020B0604020202020204" pitchFamily="34" charset="0"/>
                <a:cs typeface="Arial" panose="020B0604020202020204" pitchFamily="34" charset="0"/>
              </a:rPr>
              <a:t>CE-QUAL-W2 </a:t>
            </a:r>
            <a:r>
              <a:rPr lang="en-US" sz="2000" dirty="0">
                <a:latin typeface="Arial" panose="020B0604020202020204" pitchFamily="34" charset="0"/>
                <a:cs typeface="Arial" panose="020B0604020202020204" pitchFamily="34" charset="0"/>
              </a:rPr>
              <a:t>model maintained by PSU</a:t>
            </a:r>
          </a:p>
          <a:p>
            <a:pPr lvl="1"/>
            <a:r>
              <a:rPr lang="en-US" dirty="0">
                <a:latin typeface="Arial" panose="020B0604020202020204" pitchFamily="34" charset="0"/>
                <a:cs typeface="Arial" panose="020B0604020202020204" pitchFamily="34" charset="0"/>
              </a:rPr>
              <a:t>Develop full carbon cycle with nitrogen and phosphorous cycles and integrate into previous version of W2 at ERDC</a:t>
            </a:r>
          </a:p>
          <a:p>
            <a:pPr lvl="1"/>
            <a:r>
              <a:rPr lang="en-US" dirty="0">
                <a:latin typeface="Arial" panose="020B0604020202020204" pitchFamily="34" charset="0"/>
                <a:cs typeface="Arial" panose="020B0604020202020204" pitchFamily="34" charset="0"/>
              </a:rPr>
              <a:t>Reformulate simulations of BOD groups (CBOD, NBOD, and PBOD) included in current version of W2 to ensure appropriate simulation of these constituents</a:t>
            </a:r>
          </a:p>
          <a:p>
            <a:pPr lvl="1"/>
            <a:r>
              <a:rPr lang="en-US" dirty="0">
                <a:latin typeface="Arial" panose="020B0604020202020204" pitchFamily="34" charset="0"/>
                <a:cs typeface="Arial" panose="020B0604020202020204" pitchFamily="34" charset="0"/>
              </a:rPr>
              <a:t>Develop sediment diagenesis module, include into the previous version, and merge into updated version for further testing and validation</a:t>
            </a:r>
          </a:p>
          <a:p>
            <a:pPr lvl="1"/>
            <a:r>
              <a:rPr lang="en-US" dirty="0">
                <a:latin typeface="Arial" panose="020B0604020202020204" pitchFamily="34" charset="0"/>
                <a:cs typeface="Arial" panose="020B0604020202020204" pitchFamily="34" charset="0"/>
              </a:rPr>
              <a:t>Incorporate final sediment diagenesis module into release version</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1</a:t>
            </a:r>
            <a:r>
              <a:rPr lang="en-US" b="1" dirty="0"/>
              <a:t>: </a:t>
            </a:r>
            <a:r>
              <a:rPr lang="en-US" b="1" i="1" dirty="0"/>
              <a:t>Upgrade Water Quality Kinetics  </a:t>
            </a:r>
          </a:p>
        </p:txBody>
      </p:sp>
    </p:spTree>
    <p:extLst>
      <p:ext uri="{BB962C8B-B14F-4D97-AF65-F5344CB8AC3E}">
        <p14:creationId xmlns:p14="http://schemas.microsoft.com/office/powerpoint/2010/main" val="108408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9A57-D805-F146-8037-2557A2EC32CF}"/>
              </a:ext>
            </a:extLst>
          </p:cNvPr>
          <p:cNvSpPr>
            <a:spLocks noGrp="1"/>
          </p:cNvSpPr>
          <p:nvPr>
            <p:ph type="title"/>
          </p:nvPr>
        </p:nvSpPr>
        <p:spPr/>
        <p:txBody>
          <a:bodyPr/>
          <a:lstStyle/>
          <a:p>
            <a:r>
              <a:rPr lang="en-US" dirty="0"/>
              <a:t>Approach</a:t>
            </a:r>
          </a:p>
        </p:txBody>
      </p:sp>
      <p:pic>
        <p:nvPicPr>
          <p:cNvPr id="4" name="Picture">
            <a:extLst>
              <a:ext uri="{FF2B5EF4-FFF2-40B4-BE49-F238E27FC236}">
                <a16:creationId xmlns:a16="http://schemas.microsoft.com/office/drawing/2014/main" id="{EFC0C38E-D869-3741-834B-C0C13DA6F85E}"/>
              </a:ext>
            </a:extLst>
          </p:cNvPr>
          <p:cNvPicPr>
            <a:picLocks noGrp="1"/>
          </p:cNvPicPr>
          <p:nvPr>
            <p:ph idx="1"/>
          </p:nvPr>
        </p:nvPicPr>
        <p:blipFill>
          <a:blip r:embed="rId2"/>
          <a:stretch>
            <a:fillRect/>
          </a:stretch>
        </p:blipFill>
        <p:spPr bwMode="auto">
          <a:xfrm>
            <a:off x="609600" y="1524000"/>
            <a:ext cx="8001000" cy="5029200"/>
          </a:xfrm>
          <a:prstGeom prst="rect">
            <a:avLst/>
          </a:prstGeom>
          <a:noFill/>
          <a:ln w="9525">
            <a:noFill/>
            <a:headEnd/>
            <a:tailEnd/>
          </a:ln>
        </p:spPr>
      </p:pic>
      <p:sp>
        <p:nvSpPr>
          <p:cNvPr id="3" name="TextBox 2">
            <a:extLst>
              <a:ext uri="{FF2B5EF4-FFF2-40B4-BE49-F238E27FC236}">
                <a16:creationId xmlns:a16="http://schemas.microsoft.com/office/drawing/2014/main" id="{8324212F-2CD1-4047-A894-7C8DEA118230}"/>
              </a:ext>
            </a:extLst>
          </p:cNvPr>
          <p:cNvSpPr txBox="1"/>
          <p:nvPr/>
        </p:nvSpPr>
        <p:spPr>
          <a:xfrm>
            <a:off x="734237" y="1524000"/>
            <a:ext cx="1818318" cy="400110"/>
          </a:xfrm>
          <a:prstGeom prst="rect">
            <a:avLst/>
          </a:prstGeom>
          <a:noFill/>
        </p:spPr>
        <p:txBody>
          <a:bodyPr wrap="none" rtlCol="0">
            <a:spAutoFit/>
          </a:bodyPr>
          <a:lstStyle/>
          <a:p>
            <a:r>
              <a:rPr lang="en-US" b="1" dirty="0"/>
              <a:t>Task 1 Figure</a:t>
            </a:r>
          </a:p>
        </p:txBody>
      </p:sp>
    </p:spTree>
    <p:extLst>
      <p:ext uri="{BB962C8B-B14F-4D97-AF65-F5344CB8AC3E}">
        <p14:creationId xmlns:p14="http://schemas.microsoft.com/office/powerpoint/2010/main" val="375955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24110"/>
            <a:ext cx="8229600" cy="4556434"/>
          </a:xfrm>
          <a:noFill/>
        </p:spPr>
        <p:txBody>
          <a:bodyPr/>
          <a:lstStyle/>
          <a:p>
            <a:r>
              <a:rPr lang="en-US" sz="2000" dirty="0">
                <a:latin typeface="Arial" panose="020B0604020202020204" pitchFamily="34" charset="0"/>
                <a:cs typeface="Arial" panose="020B0604020202020204" pitchFamily="34" charset="0"/>
              </a:rPr>
              <a:t>Restructure code in order to change storage formats, thereby enabling seamless linkage with other models</a:t>
            </a:r>
          </a:p>
          <a:p>
            <a:pPr lvl="1"/>
            <a:r>
              <a:rPr lang="en-US" dirty="0">
                <a:latin typeface="Arial" panose="020B0604020202020204" pitchFamily="34" charset="0"/>
                <a:cs typeface="Arial" panose="020B0604020202020204" pitchFamily="34" charset="0"/>
              </a:rPr>
              <a:t>Transition to a modern format, such as HDF5 and CSV, to create a reliable, robust storage system that can be easily validated</a:t>
            </a:r>
          </a:p>
          <a:p>
            <a:pPr lvl="1"/>
            <a:r>
              <a:rPr lang="en-US" dirty="0">
                <a:latin typeface="Arial" panose="020B0604020202020204" pitchFamily="34" charset="0"/>
                <a:cs typeface="Arial" panose="020B0604020202020204" pitchFamily="34" charset="0"/>
              </a:rPr>
              <a:t>Leverage existing software to allow harvesting into data catalog systems designed to service a broad range of users, enabling non-expert users to visualize model outputs, map model results, and compare with field data and with other models</a:t>
            </a:r>
          </a:p>
          <a:p>
            <a:pPr lvl="1"/>
            <a:r>
              <a:rPr lang="en-US" dirty="0">
                <a:latin typeface="Arial" panose="020B0604020202020204" pitchFamily="34" charset="0"/>
                <a:cs typeface="Arial" panose="020B0604020202020204" pitchFamily="34" charset="0"/>
              </a:rPr>
              <a:t>Consolidate input datasets into a single file system, allowing users to easily examine input parameters and boundary conditions</a:t>
            </a:r>
          </a:p>
          <a:p>
            <a:pPr lvl="1"/>
            <a:r>
              <a:rPr lang="en-US" dirty="0">
                <a:latin typeface="Arial" panose="020B0604020202020204" pitchFamily="34" charset="0"/>
                <a:cs typeface="Arial" panose="020B0604020202020204" pitchFamily="34" charset="0"/>
              </a:rPr>
              <a:t>Develop a utility to import previous W2 model inputs into the new data storage formats for the updated version</a:t>
            </a:r>
          </a:p>
          <a:p>
            <a:pPr lvl="1"/>
            <a:endParaRPr lang="en-US"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1"/>
            <a:endParaRPr lang="en-US" sz="1400" dirty="0"/>
          </a:p>
          <a:p>
            <a:pPr marL="0" indent="0">
              <a:buNone/>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2: Upgrade W2 Model Input and Output  </a:t>
            </a:r>
          </a:p>
        </p:txBody>
      </p:sp>
    </p:spTree>
    <p:extLst>
      <p:ext uri="{BB962C8B-B14F-4D97-AF65-F5344CB8AC3E}">
        <p14:creationId xmlns:p14="http://schemas.microsoft.com/office/powerpoint/2010/main" val="90989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72440" y="1940100"/>
            <a:ext cx="8205388" cy="4476690"/>
          </a:xfrm>
          <a:noFill/>
        </p:spPr>
        <p:txBody>
          <a:bodyPr/>
          <a:lstStyle/>
          <a:p>
            <a:r>
              <a:rPr lang="en-US" sz="2000" dirty="0">
                <a:latin typeface="Arial" panose="020B0604020202020204" pitchFamily="34" charset="0"/>
                <a:cs typeface="Arial" panose="020B0604020202020204" pitchFamily="34" charset="0"/>
              </a:rPr>
              <a:t>Develop a framework, using Python, to link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with modern scientific Python libraries, enabling development of new input/output and plotting analysis capabilities</a:t>
            </a:r>
          </a:p>
          <a:p>
            <a:pPr lvl="1"/>
            <a:r>
              <a:rPr lang="en-US" dirty="0">
                <a:latin typeface="Arial" panose="020B0604020202020204" pitchFamily="34" charset="0"/>
                <a:cs typeface="Arial" panose="020B0604020202020204" pitchFamily="34" charset="0"/>
              </a:rPr>
              <a:t>Develop plotting capabilities to visualize project bathymetry files, water quality and hydrodynamic time series, and 2D contour plots of reservoir water quality profiles</a:t>
            </a:r>
          </a:p>
          <a:p>
            <a:pPr lvl="1"/>
            <a:r>
              <a:rPr lang="en-US" dirty="0">
                <a:latin typeface="Arial" panose="020B0604020202020204" pitchFamily="34" charset="0"/>
                <a:cs typeface="Arial" panose="020B0604020202020204" pitchFamily="34" charset="0"/>
              </a:rPr>
              <a:t>Develop a prototype Jupyter notebook to link the capabilities together, to create a powerful and flexible self-documented user interface (UI) that is relatively simple to develop</a:t>
            </a:r>
          </a:p>
          <a:p>
            <a:pPr lvl="1"/>
            <a:r>
              <a:rPr lang="en-US" dirty="0">
                <a:latin typeface="Arial" panose="020B0604020202020204" pitchFamily="34" charset="0"/>
                <a:cs typeface="Arial" panose="020B0604020202020204" pitchFamily="34" charset="0"/>
              </a:rPr>
              <a:t>Update and extend this new interface throughout completion of subsequent tasks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81412" y="1517591"/>
            <a:ext cx="8205387" cy="400110"/>
          </a:xfrm>
          <a:prstGeom prst="rect">
            <a:avLst/>
          </a:prstGeom>
          <a:noFill/>
        </p:spPr>
        <p:txBody>
          <a:bodyPr wrap="square" rtlCol="0">
            <a:spAutoFit/>
          </a:bodyPr>
          <a:lstStyle/>
          <a:p>
            <a:r>
              <a:rPr lang="en-US" b="1" i="1" dirty="0"/>
              <a:t>Task 3: Create Python/Jupyter Model Framework</a:t>
            </a:r>
          </a:p>
        </p:txBody>
      </p:sp>
    </p:spTree>
    <p:extLst>
      <p:ext uri="{BB962C8B-B14F-4D97-AF65-F5344CB8AC3E}">
        <p14:creationId xmlns:p14="http://schemas.microsoft.com/office/powerpoint/2010/main" val="74694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5237" y="2057400"/>
            <a:ext cx="8232449" cy="4175433"/>
          </a:xfrm>
          <a:noFill/>
        </p:spPr>
        <p:txBody>
          <a:bodyPr/>
          <a:lstStyle/>
          <a:p>
            <a:r>
              <a:rPr lang="en-US" sz="2000" dirty="0">
                <a:latin typeface="Arial" panose="020B0604020202020204" pitchFamily="34" charset="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r>
              <a:rPr lang="en-US" dirty="0">
                <a:latin typeface="Arial" panose="020B0604020202020204" pitchFamily="34" charset="0"/>
                <a:cs typeface="Arial" panose="020B0604020202020204" pitchFamily="34" charset="0"/>
              </a:rPr>
              <a:t>Incorporate capability into W2 to examine dam flow control impacts on downstream water quality and determine how downstream temperature and water quality objectives will be met</a:t>
            </a:r>
          </a:p>
          <a:p>
            <a:pPr lvl="1"/>
            <a:r>
              <a:rPr lang="en-US" dirty="0">
                <a:latin typeface="Arial" panose="020B0604020202020204" pitchFamily="34" charset="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95300" y="1524000"/>
            <a:ext cx="8229600" cy="400110"/>
          </a:xfrm>
          <a:prstGeom prst="rect">
            <a:avLst/>
          </a:prstGeom>
          <a:noFill/>
        </p:spPr>
        <p:txBody>
          <a:bodyPr wrap="square" rtlCol="0">
            <a:spAutoFit/>
          </a:bodyPr>
          <a:lstStyle/>
          <a:p>
            <a:r>
              <a:rPr lang="en-US" b="1" i="1" dirty="0"/>
              <a:t>Task 4:</a:t>
            </a:r>
            <a:r>
              <a:rPr lang="en-US" i="1" dirty="0"/>
              <a:t> </a:t>
            </a:r>
            <a:r>
              <a:rPr lang="en-US" b="1" i="1" dirty="0"/>
              <a:t>Develop Reservoir Operations Capabilities </a:t>
            </a:r>
          </a:p>
        </p:txBody>
      </p:sp>
      <p:sp>
        <p:nvSpPr>
          <p:cNvPr id="3" name="Rectangle 2">
            <a:extLst>
              <a:ext uri="{FF2B5EF4-FFF2-40B4-BE49-F238E27FC236}">
                <a16:creationId xmlns:a16="http://schemas.microsoft.com/office/drawing/2014/main" id="{31125847-84A7-114A-9E89-CA2B72328FF6}"/>
              </a:ext>
            </a:extLst>
          </p:cNvPr>
          <p:cNvSpPr/>
          <p:nvPr/>
        </p:nvSpPr>
        <p:spPr>
          <a:xfrm>
            <a:off x="2286000" y="3075057"/>
            <a:ext cx="4572000" cy="400110"/>
          </a:xfrm>
          <a:prstGeom prst="rect">
            <a:avLst/>
          </a:prstGeom>
        </p:spPr>
        <p:txBody>
          <a:bodyPr>
            <a:spAutoFit/>
          </a:bodyPr>
          <a:lstStyle/>
          <a:p>
            <a:r>
              <a:rPr lang="en-US" dirty="0"/>
              <a:t> </a:t>
            </a:r>
          </a:p>
        </p:txBody>
      </p:sp>
    </p:spTree>
    <p:extLst>
      <p:ext uri="{BB962C8B-B14F-4D97-AF65-F5344CB8AC3E}">
        <p14:creationId xmlns:p14="http://schemas.microsoft.com/office/powerpoint/2010/main" val="2801750097"/>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15836</TotalTime>
  <Words>2920</Words>
  <Application>Microsoft Macintosh PowerPoint</Application>
  <PresentationFormat>On-screen Show (4:3)</PresentationFormat>
  <Paragraphs>344</Paragraphs>
  <Slides>31</Slides>
  <Notes>21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37" baseType="lpstr">
      <vt:lpstr>Arial</vt:lpstr>
      <vt:lpstr>Times New Roman</vt:lpstr>
      <vt:lpstr>Wingdings</vt:lpstr>
      <vt:lpstr>Default Design</vt:lpstr>
      <vt:lpstr>Visio</vt:lpstr>
      <vt:lpstr>Visio.Drawing.15</vt:lpstr>
      <vt:lpstr>PowerPoint Presentation</vt:lpstr>
      <vt:lpstr>Project Purpose - Recap </vt:lpstr>
      <vt:lpstr>Project Purpose - Recap </vt:lpstr>
      <vt:lpstr>Benefits </vt:lpstr>
      <vt:lpstr>Approach </vt:lpstr>
      <vt:lpstr>Approach</vt:lpstr>
      <vt:lpstr>Approach </vt:lpstr>
      <vt:lpstr>Approach </vt:lpstr>
      <vt:lpstr>Approach </vt:lpstr>
      <vt:lpstr>Approach </vt:lpstr>
      <vt:lpstr>Approach </vt:lpstr>
      <vt:lpstr>Field Engagement</vt:lpstr>
      <vt:lpstr>Scheduled Products1 </vt:lpstr>
      <vt:lpstr>Scheduled Products1 </vt:lpstr>
      <vt:lpstr>Additional Products/Achievements</vt:lpstr>
      <vt:lpstr>FY21 Accomplishment 1: Extended CE-QUAL-W2 WQ Algorithms (Task 1) </vt:lpstr>
      <vt:lpstr>FY21 Accomplishment 1:  Full Organic Carbon Cycle and BOD (Task 1) </vt:lpstr>
      <vt:lpstr>FY21 Accomplishment 1: Sediment Diagenesis Module (Task 1) </vt:lpstr>
      <vt:lpstr>FY21 Accomplishment 1: CO2 and Atmospheric Deposition (Task 1 – Additional Feature) </vt:lpstr>
      <vt:lpstr>FY21 Accomplishment 1: Mercury (Hg) Cycle Module (Task 1 – Additional Feature) </vt:lpstr>
      <vt:lpstr>FY21 Accomplishment 1: Total Dissolved Gas (TDG) (Task 1 – Additional Feature) </vt:lpstr>
      <vt:lpstr>FY21 Accomplishment 2: Upgraded Model Input and Output (Task 2) </vt:lpstr>
      <vt:lpstr>FY 21 Accomplishment 3: Visualization Capabilities (Task 3)</vt:lpstr>
      <vt:lpstr>FY 21 Accomplishment 3: CE-QUAL-W2 Geometry QGIS Plug-in (Task 3)</vt:lpstr>
      <vt:lpstr>FY 21 Accomplishment 4: WQ Operations Capability (Task 4)</vt:lpstr>
      <vt:lpstr>FY 21 Accomplishment 4: WQ Operations Capability (Task 4)</vt:lpstr>
      <vt:lpstr>FY 21 Accomplishment 4: WQ Operations Capability (Task 4)</vt:lpstr>
      <vt:lpstr>FY21 Accomplishment 5: Hydrodynamic Engine Updates (Task 5) </vt:lpstr>
      <vt:lpstr>FY 21 Accomplishment 12: CE-QUAL-W2 Version 4.5 Official Release</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720</cp:revision>
  <dcterms:created xsi:type="dcterms:W3CDTF">2002-05-16T15:57:50Z</dcterms:created>
  <dcterms:modified xsi:type="dcterms:W3CDTF">2021-10-09T06:49:36Z</dcterms:modified>
</cp:coreProperties>
</file>